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9" r:id="rId6"/>
    <p:sldId id="270" r:id="rId7"/>
    <p:sldId id="272" r:id="rId8"/>
    <p:sldId id="260" r:id="rId9"/>
    <p:sldId id="275" r:id="rId10"/>
    <p:sldId id="274" r:id="rId11"/>
    <p:sldId id="262" r:id="rId12"/>
    <p:sldId id="263" r:id="rId13"/>
    <p:sldId id="265" r:id="rId14"/>
    <p:sldId id="266" r:id="rId15"/>
    <p:sldId id="267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09" autoAdjust="0"/>
  </p:normalViewPr>
  <p:slideViewPr>
    <p:cSldViewPr snapToGrid="0" snapToObjects="1">
      <p:cViewPr varScale="1">
        <p:scale>
          <a:sx n="83" d="100"/>
          <a:sy n="83" d="100"/>
        </p:scale>
        <p:origin x="121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0D0FF-C3C9-5949-A93E-E349B80CD75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E4CE7-A632-514A-8F5D-015868611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80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midpoint of AB is D</a:t>
            </a:r>
          </a:p>
          <a:p>
            <a:r>
              <a:rPr lang="en-US" dirty="0"/>
              <a:t>The midpoint of AC is E</a:t>
            </a:r>
          </a:p>
          <a:p>
            <a:r>
              <a:rPr lang="en-US" dirty="0"/>
              <a:t>The </a:t>
            </a:r>
            <a:r>
              <a:rPr lang="en-US" dirty="0" err="1"/>
              <a:t>midsegment</a:t>
            </a:r>
            <a:r>
              <a:rPr lang="en-US" dirty="0"/>
              <a:t> is line 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8C005-2C9E-4EA3-83A6-D185699B3C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52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Solve for BC by using the </a:t>
            </a:r>
            <a:r>
              <a:rPr lang="en-US" dirty="0" err="1"/>
              <a:t>midsegment</a:t>
            </a:r>
            <a:r>
              <a:rPr lang="en-US" dirty="0"/>
              <a:t> XZ and multiplying it by 2</a:t>
            </a:r>
          </a:p>
          <a:p>
            <a:endParaRPr lang="en-US" dirty="0"/>
          </a:p>
          <a:p>
            <a:r>
              <a:rPr lang="en-US" dirty="0"/>
              <a:t>Solve for YZ by dividing</a:t>
            </a:r>
            <a:r>
              <a:rPr lang="en-US" baseline="0" dirty="0"/>
              <a:t> AB by 2</a:t>
            </a:r>
          </a:p>
          <a:p>
            <a:endParaRPr lang="en-US" baseline="0" dirty="0"/>
          </a:p>
          <a:p>
            <a:r>
              <a:rPr lang="en-US" baseline="0" dirty="0"/>
              <a:t>AXZ </a:t>
            </a:r>
            <a:r>
              <a:rPr lang="en-US" baseline="0" dirty="0">
                <a:sym typeface="Wingdings"/>
              </a:rPr>
              <a:t> think of it like a transversal. If ZY is parallel to AB, then Angle AXZ is an alternate interior angle to XZY, so they are congruent  38 degrees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8C005-2C9E-4EA3-83A6-D185699B3C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0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2EE2C2EE-4095-E444-B62C-8CBFE0976D04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C2EE-4095-E444-B62C-8CBFE0976D04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5C11-4170-9D4E-B82B-6F3C2232594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C2EE-4095-E444-B62C-8CBFE0976D04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5C11-4170-9D4E-B82B-6F3C223259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C2EE-4095-E444-B62C-8CBFE0976D04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5C11-4170-9D4E-B82B-6F3C223259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2EE2C2EE-4095-E444-B62C-8CBFE0976D04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2EE2C2EE-4095-E444-B62C-8CBFE0976D04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5C11-4170-9D4E-B82B-6F3C223259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C2EE-4095-E444-B62C-8CBFE0976D04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5C11-4170-9D4E-B82B-6F3C223259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E2C2EE-4095-E444-B62C-8CBFE0976D04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5C11-4170-9D4E-B82B-6F3C2232594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E2C2EE-4095-E444-B62C-8CBFE0976D04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5C11-4170-9D4E-B82B-6F3C2232594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2EE2C2EE-4095-E444-B62C-8CBFE0976D04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5C11-4170-9D4E-B82B-6F3C223259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C2EE-4095-E444-B62C-8CBFE0976D04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5C11-4170-9D4E-B82B-6F3C223259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C2EE-4095-E444-B62C-8CBFE0976D04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5C11-4170-9D4E-B82B-6F3C2232594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C2EE-4095-E444-B62C-8CBFE0976D04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5C11-4170-9D4E-B82B-6F3C2232594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C2EE-4095-E444-B62C-8CBFE0976D04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5C11-4170-9D4E-B82B-6F3C2232594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2EE2C2EE-4095-E444-B62C-8CBFE0976D04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2EE2C2EE-4095-E444-B62C-8CBFE0976D04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3E095C11-4170-9D4E-B82B-6F3C223259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C2EE-4095-E444-B62C-8CBFE0976D04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5C11-4170-9D4E-B82B-6F3C223259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C2EE-4095-E444-B62C-8CBFE0976D04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5C11-4170-9D4E-B82B-6F3C2232594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C2EE-4095-E444-B62C-8CBFE0976D04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3E095C11-4170-9D4E-B82B-6F3C223259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C2EE-4095-E444-B62C-8CBFE0976D04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5C11-4170-9D4E-B82B-6F3C2232594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E2C2EE-4095-E444-B62C-8CBFE0976D04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E095C11-4170-9D4E-B82B-6F3C223259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4/20 Triangle Midsegment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971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Isosceles Triangles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114" t="42519" r="28693" b="37027"/>
          <a:stretch/>
        </p:blipFill>
        <p:spPr>
          <a:xfrm>
            <a:off x="803564" y="2133599"/>
            <a:ext cx="7440401" cy="27709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3564" y="1600200"/>
            <a:ext cx="347778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>
                <a:latin typeface="+mj-lt"/>
              </a:rPr>
              <a:t>Find </a:t>
            </a:r>
            <a:r>
              <a:rPr lang="en-US" sz="3500" i="1" dirty="0">
                <a:solidFill>
                  <a:srgbClr val="00B050"/>
                </a:solidFill>
                <a:latin typeface="+mj-lt"/>
              </a:rPr>
              <a:t>m&lt;A</a:t>
            </a:r>
            <a:r>
              <a:rPr lang="en-US" sz="35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105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Notes: Triangle Midsegment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888" y="1547825"/>
            <a:ext cx="7755615" cy="158165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600" dirty="0">
                <a:solidFill>
                  <a:srgbClr val="000000"/>
                </a:solidFill>
              </a:rPr>
              <a:t>The </a:t>
            </a:r>
            <a:r>
              <a:rPr lang="en-US" sz="2600" b="1" dirty="0">
                <a:solidFill>
                  <a:srgbClr val="008000"/>
                </a:solidFill>
              </a:rPr>
              <a:t>midpoint</a:t>
            </a:r>
            <a:r>
              <a:rPr lang="en-US" sz="2600" dirty="0">
                <a:solidFill>
                  <a:srgbClr val="008000"/>
                </a:solidFill>
              </a:rPr>
              <a:t> </a:t>
            </a:r>
            <a:r>
              <a:rPr lang="en-US" sz="2600" dirty="0">
                <a:solidFill>
                  <a:srgbClr val="000000"/>
                </a:solidFill>
              </a:rPr>
              <a:t>is the point on a line segment that divides it into two equal parts.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58576"/>
            <a:ext cx="707036" cy="917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8001" y="3884293"/>
            <a:ext cx="16409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008000"/>
                </a:solidFill>
              </a:rPr>
              <a:t>Midpoint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39326" y="4122820"/>
            <a:ext cx="219217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accent6"/>
                </a:solidFill>
              </a:rPr>
              <a:t>Midsegment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104" t="11489" r="9474" b="4546"/>
          <a:stretch/>
        </p:blipFill>
        <p:spPr>
          <a:xfrm>
            <a:off x="1069393" y="4361347"/>
            <a:ext cx="2717132" cy="22103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6611" y="4699000"/>
            <a:ext cx="2752725" cy="203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8474" y="2791375"/>
            <a:ext cx="79083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6"/>
                </a:solidFill>
              </a:rPr>
              <a:t>Midsegment</a:t>
            </a:r>
            <a:r>
              <a:rPr lang="en-US" sz="2600" dirty="0">
                <a:solidFill>
                  <a:schemeClr val="accent6"/>
                </a:solidFill>
              </a:rPr>
              <a:t> </a:t>
            </a:r>
            <a:r>
              <a:rPr lang="en-US" sz="2600" b="1" dirty="0">
                <a:solidFill>
                  <a:srgbClr val="000000"/>
                </a:solidFill>
              </a:rPr>
              <a:t>of a triangle </a:t>
            </a:r>
            <a:r>
              <a:rPr lang="en-US" sz="2600" dirty="0">
                <a:solidFill>
                  <a:srgbClr val="000000"/>
                </a:solidFill>
              </a:rPr>
              <a:t>- a line segment that joins the </a:t>
            </a:r>
            <a:r>
              <a:rPr lang="en-US" sz="2600" b="1" dirty="0">
                <a:solidFill>
                  <a:srgbClr val="008000"/>
                </a:solidFill>
              </a:rPr>
              <a:t>midpoints</a:t>
            </a:r>
            <a:r>
              <a:rPr lang="en-US" sz="2600" dirty="0">
                <a:solidFill>
                  <a:srgbClr val="000000"/>
                </a:solidFill>
              </a:rPr>
              <a:t> of two sides of a triangle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568" y="4141086"/>
            <a:ext cx="707036" cy="91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9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Notes: Triangle Midsegment Theorem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73866" y="1934617"/>
            <a:ext cx="6287301" cy="1564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Bef>
                <a:spcPts val="0"/>
              </a:spcBef>
              <a:buClrTx/>
              <a:buFont typeface="Wingdings" pitchFamily="2" charset="2"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+mj-lt"/>
                <a:cs typeface="Rockwell "/>
              </a:rPr>
              <a:t>A </a:t>
            </a:r>
            <a:r>
              <a:rPr lang="en-US" sz="3000" dirty="0" err="1">
                <a:solidFill>
                  <a:srgbClr val="008000"/>
                </a:solidFill>
                <a:latin typeface="+mj-lt"/>
                <a:cs typeface="Rockwell "/>
              </a:rPr>
              <a:t>midsegment</a:t>
            </a:r>
            <a:r>
              <a:rPr lang="en-US" sz="3000" dirty="0">
                <a:solidFill>
                  <a:srgbClr val="008000"/>
                </a:solidFill>
                <a:latin typeface="+mj-lt"/>
                <a:cs typeface="Rockwell 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+mj-lt"/>
                <a:cs typeface="Rockwell "/>
              </a:rPr>
              <a:t>of a triangle is </a:t>
            </a:r>
            <a:r>
              <a:rPr lang="en-US" sz="3000" u="sng" dirty="0">
                <a:solidFill>
                  <a:schemeClr val="accent6"/>
                </a:solidFill>
                <a:latin typeface="+mj-lt"/>
                <a:cs typeface="Rockwell "/>
              </a:rPr>
              <a:t>parallel</a:t>
            </a:r>
            <a:r>
              <a:rPr lang="en-US" sz="3000" dirty="0">
                <a:solidFill>
                  <a:schemeClr val="tx1"/>
                </a:solidFill>
                <a:latin typeface="+mj-lt"/>
                <a:cs typeface="Rockwell "/>
              </a:rPr>
              <a:t> to the base and is </a:t>
            </a:r>
            <a:r>
              <a:rPr lang="en-US" sz="3000" u="sng" dirty="0">
                <a:solidFill>
                  <a:srgbClr val="FF0000"/>
                </a:solidFill>
                <a:latin typeface="+mj-lt"/>
                <a:cs typeface="Rockwell "/>
              </a:rPr>
              <a:t>half</a:t>
            </a:r>
            <a:r>
              <a:rPr lang="en-US" sz="3000" dirty="0">
                <a:solidFill>
                  <a:schemeClr val="tx1"/>
                </a:solidFill>
                <a:latin typeface="+mj-lt"/>
                <a:cs typeface="Rockwell "/>
              </a:rPr>
              <a:t> as long as the base. </a:t>
            </a:r>
            <a:endParaRPr lang="en-US" sz="3000" dirty="0">
              <a:latin typeface="+mj-lt"/>
              <a:cs typeface="Rockwell 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94" y="1813142"/>
            <a:ext cx="716025" cy="696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746" y="3161334"/>
            <a:ext cx="3994196" cy="33767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3866" y="4459468"/>
            <a:ext cx="2606842" cy="1815882"/>
          </a:xfrm>
          <a:prstGeom prst="rect">
            <a:avLst/>
          </a:prstGeom>
          <a:noFill/>
          <a:ln w="57150" cmpd="sng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___    ___</a:t>
            </a:r>
          </a:p>
          <a:p>
            <a:r>
              <a:rPr lang="en-US" sz="2800" b="1" dirty="0"/>
              <a:t>AC || XY</a:t>
            </a:r>
          </a:p>
          <a:p>
            <a:r>
              <a:rPr lang="en-US" sz="2800" b="1" dirty="0"/>
              <a:t>___           ___</a:t>
            </a:r>
          </a:p>
          <a:p>
            <a:r>
              <a:rPr lang="en-US" sz="2800" b="1" dirty="0"/>
              <a:t>XY = ½ * AC</a:t>
            </a:r>
          </a:p>
        </p:txBody>
      </p:sp>
    </p:spTree>
    <p:extLst>
      <p:ext uri="{BB962C8B-B14F-4D97-AF65-F5344CB8AC3E}">
        <p14:creationId xmlns:p14="http://schemas.microsoft.com/office/powerpoint/2010/main" val="812406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 Midsegment Theorem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77" y="2354098"/>
            <a:ext cx="4743073" cy="45039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306" y="1393060"/>
            <a:ext cx="5093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Find the lengths of </a:t>
            </a:r>
            <a:r>
              <a:rPr lang="en-US" sz="2800" dirty="0">
                <a:solidFill>
                  <a:srgbClr val="008000"/>
                </a:solidFill>
              </a:rPr>
              <a:t>side </a:t>
            </a:r>
            <a:r>
              <a:rPr lang="en-US" sz="2800" i="1" dirty="0">
                <a:solidFill>
                  <a:srgbClr val="008000"/>
                </a:solidFill>
              </a:rPr>
              <a:t>BC </a:t>
            </a:r>
            <a:r>
              <a:rPr lang="en-US" sz="2800" dirty="0"/>
              <a:t>and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side </a:t>
            </a:r>
            <a:r>
              <a:rPr lang="en-US" sz="2800" i="1" dirty="0">
                <a:solidFill>
                  <a:srgbClr val="FF0000"/>
                </a:solidFill>
              </a:rPr>
              <a:t>YZ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6581" y="1870113"/>
            <a:ext cx="2677026" cy="3416320"/>
          </a:xfrm>
          <a:prstGeom prst="rect">
            <a:avLst/>
          </a:prstGeom>
          <a:noFill/>
          <a:ln w="57150" cmpd="sng">
            <a:solidFill>
              <a:srgbClr val="660066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What do we </a:t>
            </a:r>
            <a:r>
              <a:rPr lang="en-US" sz="2400" b="1" dirty="0"/>
              <a:t>know</a:t>
            </a:r>
            <a:r>
              <a:rPr lang="en-US" sz="2400" dirty="0"/>
              <a:t>?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How can we solve for </a:t>
            </a:r>
            <a:r>
              <a:rPr lang="en-US" sz="2400" dirty="0">
                <a:solidFill>
                  <a:srgbClr val="00B050"/>
                </a:solidFill>
              </a:rPr>
              <a:t>BC</a:t>
            </a:r>
            <a:r>
              <a:rPr lang="en-US" sz="2400" dirty="0"/>
              <a:t>?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How can we solve for </a:t>
            </a:r>
            <a:r>
              <a:rPr lang="en-US" sz="2400" dirty="0">
                <a:solidFill>
                  <a:srgbClr val="FF0000"/>
                </a:solidFill>
              </a:rPr>
              <a:t>YZ</a:t>
            </a:r>
            <a:r>
              <a:rPr lang="en-US" sz="2400" dirty="0"/>
              <a:t>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768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 Midsegment Theorem</a:t>
            </a:r>
          </a:p>
        </p:txBody>
      </p:sp>
      <p:pic>
        <p:nvPicPr>
          <p:cNvPr id="4" name="Picture 3" descr="Screen Shot 2016-11-08 at 12.03.5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3" t="10031"/>
          <a:stretch/>
        </p:blipFill>
        <p:spPr>
          <a:xfrm>
            <a:off x="1174633" y="2280003"/>
            <a:ext cx="5498747" cy="4577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845" y="1290286"/>
            <a:ext cx="77049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If </a:t>
            </a:r>
            <a:r>
              <a:rPr lang="en-US" sz="2800" dirty="0">
                <a:solidFill>
                  <a:srgbClr val="0000FF"/>
                </a:solidFill>
              </a:rPr>
              <a:t>AB = 2x + 7 </a:t>
            </a:r>
            <a:r>
              <a:rPr lang="en-US" sz="2800" dirty="0">
                <a:solidFill>
                  <a:srgbClr val="000000"/>
                </a:solidFill>
              </a:rPr>
              <a:t>and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YZ = 3x – 6.5</a:t>
            </a:r>
            <a:r>
              <a:rPr lang="en-US" sz="2800" dirty="0">
                <a:solidFill>
                  <a:srgbClr val="000000"/>
                </a:solidFill>
              </a:rPr>
              <a:t>, what is the length of </a:t>
            </a:r>
            <a:r>
              <a:rPr lang="en-US" sz="2800" dirty="0">
                <a:solidFill>
                  <a:srgbClr val="0000FF"/>
                </a:solidFill>
              </a:rPr>
              <a:t>AB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9468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Turn!</a:t>
            </a:r>
          </a:p>
        </p:txBody>
      </p:sp>
      <p:pic>
        <p:nvPicPr>
          <p:cNvPr id="4" name="Picture 3" descr="Screen Shot 2017-04-18 at 4.52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4" y="1185421"/>
            <a:ext cx="8148911" cy="552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39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Practice Worksheet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50498"/>
            <a:ext cx="7556313" cy="4775665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rgbClr val="FF0000"/>
                </a:solidFill>
              </a:rPr>
              <a:t>This worksheet is your exit ticket</a:t>
            </a:r>
          </a:p>
          <a:p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We will do a self-check at the end of class</a:t>
            </a:r>
          </a:p>
          <a:p>
            <a:pPr lvl="1"/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My goal is for this to help you on the independent practice that is due tomorrow!</a:t>
            </a:r>
          </a:p>
          <a:p>
            <a:r>
              <a:rPr lang="en-US" sz="2700" dirty="0">
                <a:solidFill>
                  <a:schemeClr val="tx1"/>
                </a:solidFill>
              </a:rPr>
              <a:t>You will be graded on the work you do in class, NOT on how many you get correct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55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Now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569" y="1165369"/>
            <a:ext cx="732156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</a:t>
            </a:r>
            <a:r>
              <a:rPr lang="en-US" sz="2800" i="1" dirty="0">
                <a:solidFill>
                  <a:srgbClr val="0000FF"/>
                </a:solidFill>
              </a:rPr>
              <a:t>m</a:t>
            </a:r>
            <a:r>
              <a:rPr lang="en-US" sz="2800" dirty="0">
                <a:solidFill>
                  <a:srgbClr val="0000FF"/>
                </a:solidFill>
              </a:rPr>
              <a:t>∠1=3</a:t>
            </a:r>
            <a:r>
              <a:rPr lang="en-US" sz="2800" i="1" dirty="0">
                <a:solidFill>
                  <a:srgbClr val="0000FF"/>
                </a:solidFill>
              </a:rPr>
              <a:t>x </a:t>
            </a:r>
            <a:r>
              <a:rPr lang="en-US" sz="2800" dirty="0"/>
              <a:t>and </a:t>
            </a:r>
            <a:r>
              <a:rPr lang="en-US" sz="2800" i="1" dirty="0">
                <a:solidFill>
                  <a:schemeClr val="accent6"/>
                </a:solidFill>
              </a:rPr>
              <a:t>m</a:t>
            </a:r>
            <a:r>
              <a:rPr lang="en-US" sz="2800" dirty="0">
                <a:solidFill>
                  <a:schemeClr val="accent6"/>
                </a:solidFill>
              </a:rPr>
              <a:t>∠4=3</a:t>
            </a:r>
            <a:r>
              <a:rPr lang="en-US" sz="2800" i="1" dirty="0">
                <a:solidFill>
                  <a:schemeClr val="accent6"/>
                </a:solidFill>
              </a:rPr>
              <a:t>x</a:t>
            </a:r>
            <a:r>
              <a:rPr lang="en-US" sz="2800" dirty="0">
                <a:solidFill>
                  <a:schemeClr val="accent6"/>
                </a:solidFill>
              </a:rPr>
              <a:t>–6 </a:t>
            </a:r>
            <a:r>
              <a:rPr lang="en-US" sz="2800" dirty="0"/>
              <a:t>in the diagram below, </a:t>
            </a:r>
            <a:r>
              <a:rPr lang="en-US" sz="2800" dirty="0">
                <a:solidFill>
                  <a:srgbClr val="FF0000"/>
                </a:solidFill>
              </a:rPr>
              <a:t>find </a:t>
            </a:r>
            <a:r>
              <a:rPr lang="en-US" sz="2800" i="1" dirty="0">
                <a:solidFill>
                  <a:srgbClr val="FF0000"/>
                </a:solidFill>
              </a:rPr>
              <a:t>m</a:t>
            </a:r>
            <a:r>
              <a:rPr lang="en-US" sz="2800" dirty="0">
                <a:solidFill>
                  <a:srgbClr val="FF0000"/>
                </a:solidFill>
              </a:rPr>
              <a:t>∠2 </a:t>
            </a:r>
            <a:r>
              <a:rPr lang="en-US" sz="2800" dirty="0"/>
              <a:t>if ∠3 is a right angle. </a:t>
            </a:r>
          </a:p>
          <a:p>
            <a:endParaRPr lang="en-US" dirty="0"/>
          </a:p>
        </p:txBody>
      </p:sp>
      <p:pic>
        <p:nvPicPr>
          <p:cNvPr id="6" name="Picture 5" descr="Screen Shot 2017-04-18 at 4.30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4" y="2104212"/>
            <a:ext cx="3872153" cy="33036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1622" y="2560491"/>
            <a:ext cx="34094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008000"/>
                </a:solidFill>
              </a:rPr>
              <a:t>Hint: &lt;1 + &lt;3 + &lt;4 = 180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4238" y="5774468"/>
            <a:ext cx="8274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Essential Question</a:t>
            </a:r>
            <a:r>
              <a:rPr lang="en-US" sz="2800" dirty="0">
                <a:solidFill>
                  <a:schemeClr val="accent1"/>
                </a:solidFill>
              </a:rPr>
              <a:t>: How can we determine the </a:t>
            </a:r>
            <a:r>
              <a:rPr lang="en-US" sz="2800" i="1" dirty="0" err="1">
                <a:solidFill>
                  <a:schemeClr val="accent1"/>
                </a:solidFill>
              </a:rPr>
              <a:t>midsegment</a:t>
            </a:r>
            <a:r>
              <a:rPr lang="en-US" sz="2800" dirty="0">
                <a:solidFill>
                  <a:schemeClr val="accent1"/>
                </a:solidFill>
              </a:rPr>
              <a:t> of a triangle?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92" y="1340409"/>
            <a:ext cx="533816" cy="5195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0" y="5507751"/>
            <a:ext cx="533816" cy="51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35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833166"/>
            <a:ext cx="7556313" cy="4292998"/>
          </a:xfrm>
        </p:spPr>
        <p:txBody>
          <a:bodyPr>
            <a:noAutofit/>
          </a:bodyPr>
          <a:lstStyle/>
          <a:p>
            <a:r>
              <a:rPr lang="en-US" sz="2500" dirty="0">
                <a:solidFill>
                  <a:schemeClr val="tx1"/>
                </a:solidFill>
              </a:rPr>
              <a:t>Do Now</a:t>
            </a:r>
          </a:p>
          <a:p>
            <a:r>
              <a:rPr lang="en-US" sz="2500" dirty="0">
                <a:solidFill>
                  <a:schemeClr val="tx1"/>
                </a:solidFill>
              </a:rPr>
              <a:t>Good Things</a:t>
            </a:r>
          </a:p>
          <a:p>
            <a:r>
              <a:rPr lang="en-US" sz="2500" dirty="0">
                <a:solidFill>
                  <a:schemeClr val="tx1"/>
                </a:solidFill>
              </a:rPr>
              <a:t>Review</a:t>
            </a:r>
          </a:p>
          <a:p>
            <a:pPr lvl="1"/>
            <a:r>
              <a:rPr lang="en-US" sz="2500" dirty="0">
                <a:solidFill>
                  <a:schemeClr val="tx1"/>
                </a:solidFill>
              </a:rPr>
              <a:t>Triangle Sum Theorem</a:t>
            </a:r>
          </a:p>
          <a:p>
            <a:pPr lvl="1"/>
            <a:r>
              <a:rPr lang="en-US" sz="2500" dirty="0">
                <a:solidFill>
                  <a:schemeClr val="tx1"/>
                </a:solidFill>
              </a:rPr>
              <a:t>Exterior Angle Theorem</a:t>
            </a:r>
          </a:p>
          <a:p>
            <a:pPr lvl="1"/>
            <a:r>
              <a:rPr lang="en-US" sz="2500" dirty="0">
                <a:solidFill>
                  <a:schemeClr val="tx1"/>
                </a:solidFill>
              </a:rPr>
              <a:t>Properties of Isosceles Triangles</a:t>
            </a:r>
          </a:p>
          <a:p>
            <a:r>
              <a:rPr lang="en-US" sz="2500" dirty="0">
                <a:solidFill>
                  <a:schemeClr val="tx1"/>
                </a:solidFill>
              </a:rPr>
              <a:t>Notes: Midsegment of a Triangle</a:t>
            </a:r>
          </a:p>
          <a:p>
            <a:r>
              <a:rPr lang="en-US" sz="2500" dirty="0">
                <a:solidFill>
                  <a:schemeClr val="tx1"/>
                </a:solidFill>
              </a:rPr>
              <a:t>Exit Ticket</a:t>
            </a:r>
          </a:p>
        </p:txBody>
      </p:sp>
    </p:spTree>
    <p:extLst>
      <p:ext uri="{BB962C8B-B14F-4D97-AF65-F5344CB8AC3E}">
        <p14:creationId xmlns:p14="http://schemas.microsoft.com/office/powerpoint/2010/main" val="1908411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Things!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992"/>
          <a:stretch/>
        </p:blipFill>
        <p:spPr>
          <a:xfrm>
            <a:off x="1846149" y="1148301"/>
            <a:ext cx="5408536" cy="508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96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Triangle Congruence Postulates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773382"/>
            <a:ext cx="7556313" cy="435278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The order that we name triangles in is very important!</a:t>
            </a:r>
          </a:p>
          <a:p>
            <a:pPr marL="228600" lvl="1" indent="0"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		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∆ABC is congruent to ∆XYZ </a:t>
            </a:r>
          </a:p>
          <a:p>
            <a:pPr marL="228600" lvl="1" indent="0" algn="ctr">
              <a:buNone/>
            </a:pPr>
            <a:r>
              <a:rPr lang="en-US" sz="2500" dirty="0">
                <a:solidFill>
                  <a:schemeClr val="accent1"/>
                </a:solidFill>
              </a:rPr>
              <a:t>    What do we know to be true?</a:t>
            </a:r>
          </a:p>
          <a:p>
            <a:pPr marL="228600" lvl="1" indent="0" algn="ctr">
              <a:buNone/>
            </a:pPr>
            <a:endParaRPr lang="en-US" sz="2500" dirty="0">
              <a:solidFill>
                <a:schemeClr val="accent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5 congruence postulates (rules that help us prove triangles are congruent</a:t>
            </a:r>
          </a:p>
          <a:p>
            <a:pPr marL="228600" lvl="1" indent="0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marL="228600" lvl="1" indent="0" algn="ctr">
              <a:buNone/>
            </a:pPr>
            <a:r>
              <a:rPr lang="en-US" sz="3000" dirty="0">
                <a:solidFill>
                  <a:srgbClr val="00B050"/>
                </a:solidFill>
              </a:rPr>
              <a:t>SSS</a:t>
            </a:r>
            <a:r>
              <a:rPr lang="en-US" sz="3000" dirty="0">
                <a:solidFill>
                  <a:schemeClr val="tx1"/>
                </a:solidFill>
              </a:rPr>
              <a:t>,</a:t>
            </a:r>
            <a:r>
              <a:rPr lang="en-US" sz="3000" dirty="0">
                <a:solidFill>
                  <a:srgbClr val="00B050"/>
                </a:solidFill>
              </a:rPr>
              <a:t> S</a:t>
            </a:r>
            <a:r>
              <a:rPr lang="en-US" sz="3000" dirty="0">
                <a:solidFill>
                  <a:srgbClr val="0070C0"/>
                </a:solidFill>
              </a:rPr>
              <a:t>A</a:t>
            </a:r>
            <a:r>
              <a:rPr lang="en-US" sz="3000" dirty="0">
                <a:solidFill>
                  <a:srgbClr val="00B050"/>
                </a:solidFill>
              </a:rPr>
              <a:t>S</a:t>
            </a:r>
            <a:r>
              <a:rPr lang="en-US" sz="3000" dirty="0">
                <a:solidFill>
                  <a:schemeClr val="tx1"/>
                </a:solidFill>
              </a:rPr>
              <a:t>,</a:t>
            </a:r>
            <a:r>
              <a:rPr lang="en-US" sz="3000" dirty="0">
                <a:solidFill>
                  <a:srgbClr val="00B050"/>
                </a:solidFill>
              </a:rPr>
              <a:t> </a:t>
            </a:r>
            <a:r>
              <a:rPr lang="en-US" sz="3000" dirty="0">
                <a:solidFill>
                  <a:srgbClr val="0070C0"/>
                </a:solidFill>
              </a:rPr>
              <a:t>A</a:t>
            </a:r>
            <a:r>
              <a:rPr lang="en-US" sz="3000" dirty="0">
                <a:solidFill>
                  <a:srgbClr val="00B050"/>
                </a:solidFill>
              </a:rPr>
              <a:t>S</a:t>
            </a:r>
            <a:r>
              <a:rPr lang="en-US" sz="3000" dirty="0">
                <a:solidFill>
                  <a:srgbClr val="0070C0"/>
                </a:solidFill>
              </a:rPr>
              <a:t>A</a:t>
            </a:r>
            <a:r>
              <a:rPr lang="en-US" sz="3000" dirty="0">
                <a:solidFill>
                  <a:schemeClr val="tx1"/>
                </a:solidFill>
              </a:rPr>
              <a:t>,</a:t>
            </a:r>
            <a:r>
              <a:rPr lang="en-US" sz="3000" dirty="0">
                <a:solidFill>
                  <a:srgbClr val="00B050"/>
                </a:solidFill>
              </a:rPr>
              <a:t> </a:t>
            </a:r>
            <a:r>
              <a:rPr lang="en-US" sz="3000" dirty="0">
                <a:solidFill>
                  <a:srgbClr val="0070C0"/>
                </a:solidFill>
              </a:rPr>
              <a:t>AA</a:t>
            </a:r>
            <a:r>
              <a:rPr lang="en-US" sz="3000" dirty="0">
                <a:solidFill>
                  <a:srgbClr val="00B050"/>
                </a:solidFill>
              </a:rPr>
              <a:t>S</a:t>
            </a:r>
            <a:r>
              <a:rPr lang="en-US" sz="3000" dirty="0">
                <a:solidFill>
                  <a:schemeClr val="tx1"/>
                </a:solidFill>
              </a:rPr>
              <a:t>,</a:t>
            </a:r>
            <a:r>
              <a:rPr lang="en-US" sz="3000" dirty="0">
                <a:solidFill>
                  <a:srgbClr val="00B050"/>
                </a:solidFill>
              </a:rPr>
              <a:t> </a:t>
            </a:r>
            <a:r>
              <a:rPr lang="en-US" sz="3000" dirty="0">
                <a:solidFill>
                  <a:schemeClr val="accent6"/>
                </a:solidFill>
              </a:rPr>
              <a:t>H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86256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Transversals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783" y="2055764"/>
            <a:ext cx="4814732" cy="412462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14238" y="1600200"/>
            <a:ext cx="4260531" cy="4426527"/>
          </a:xfrm>
        </p:spPr>
        <p:txBody>
          <a:bodyPr>
            <a:noAutofit/>
          </a:bodyPr>
          <a:lstStyle/>
          <a:p>
            <a:r>
              <a:rPr lang="en-US" sz="2500" dirty="0">
                <a:solidFill>
                  <a:schemeClr val="accent6"/>
                </a:solidFill>
              </a:rPr>
              <a:t>List all of the congruent angles</a:t>
            </a:r>
          </a:p>
          <a:p>
            <a:pPr lvl="1"/>
            <a:r>
              <a:rPr lang="en-US" sz="2500" dirty="0">
                <a:solidFill>
                  <a:schemeClr val="tx1"/>
                </a:solidFill>
              </a:rPr>
              <a:t>Alternate interior</a:t>
            </a:r>
          </a:p>
          <a:p>
            <a:pPr lvl="1"/>
            <a:r>
              <a:rPr lang="en-US" sz="2500" dirty="0">
                <a:solidFill>
                  <a:schemeClr val="tx1"/>
                </a:solidFill>
              </a:rPr>
              <a:t>Alternate exterior</a:t>
            </a:r>
          </a:p>
          <a:p>
            <a:pPr lvl="1"/>
            <a:r>
              <a:rPr lang="en-US" sz="2500" dirty="0">
                <a:solidFill>
                  <a:schemeClr val="tx1"/>
                </a:solidFill>
              </a:rPr>
              <a:t>Corresponding</a:t>
            </a:r>
          </a:p>
          <a:p>
            <a:pPr lvl="1"/>
            <a:r>
              <a:rPr lang="en-US" sz="2500" dirty="0">
                <a:solidFill>
                  <a:schemeClr val="tx1"/>
                </a:solidFill>
              </a:rPr>
              <a:t>Vertical</a:t>
            </a:r>
          </a:p>
          <a:p>
            <a:r>
              <a:rPr lang="en-US" sz="2500" dirty="0">
                <a:solidFill>
                  <a:srgbClr val="002060"/>
                </a:solidFill>
              </a:rPr>
              <a:t>List all of the supplementary angles</a:t>
            </a:r>
          </a:p>
          <a:p>
            <a:pPr lvl="1"/>
            <a:r>
              <a:rPr lang="en-US" sz="2500" dirty="0">
                <a:solidFill>
                  <a:schemeClr val="tx1"/>
                </a:solidFill>
              </a:rPr>
              <a:t>Same side interior</a:t>
            </a:r>
          </a:p>
          <a:p>
            <a:pPr lvl="1"/>
            <a:r>
              <a:rPr lang="en-US" sz="2500" dirty="0">
                <a:solidFill>
                  <a:schemeClr val="tx1"/>
                </a:solidFill>
              </a:rPr>
              <a:t>Same side exterior</a:t>
            </a:r>
          </a:p>
        </p:txBody>
      </p:sp>
    </p:spTree>
    <p:extLst>
      <p:ext uri="{BB962C8B-B14F-4D97-AF65-F5344CB8AC3E}">
        <p14:creationId xmlns:p14="http://schemas.microsoft.com/office/powerpoint/2010/main" val="169850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Transversals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909" y="2055763"/>
            <a:ext cx="5478606" cy="46933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7638" y="1762036"/>
            <a:ext cx="347778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>
                <a:latin typeface="+mj-lt"/>
              </a:rPr>
              <a:t>Find </a:t>
            </a:r>
            <a:r>
              <a:rPr lang="en-US" sz="3500" i="1" dirty="0">
                <a:solidFill>
                  <a:srgbClr val="00B050"/>
                </a:solidFill>
                <a:latin typeface="+mj-lt"/>
              </a:rPr>
              <a:t>m</a:t>
            </a:r>
            <a:r>
              <a:rPr lang="en-US" sz="3500" dirty="0">
                <a:solidFill>
                  <a:srgbClr val="00B050"/>
                </a:solidFill>
                <a:latin typeface="+mj-lt"/>
              </a:rPr>
              <a:t>&lt;5</a:t>
            </a:r>
            <a:r>
              <a:rPr lang="en-US" sz="3500" dirty="0">
                <a:latin typeface="+mj-lt"/>
              </a:rPr>
              <a:t> if </a:t>
            </a:r>
            <a:r>
              <a:rPr lang="en-US" sz="3500" i="1" dirty="0">
                <a:solidFill>
                  <a:schemeClr val="accent6"/>
                </a:solidFill>
                <a:latin typeface="+mj-lt"/>
              </a:rPr>
              <a:t>m</a:t>
            </a:r>
            <a:r>
              <a:rPr lang="en-US" sz="3500" dirty="0">
                <a:solidFill>
                  <a:schemeClr val="accent6"/>
                </a:solidFill>
                <a:latin typeface="+mj-lt"/>
              </a:rPr>
              <a:t>&lt;3 = 6</a:t>
            </a:r>
            <a:r>
              <a:rPr lang="en-US" sz="3500" i="1" dirty="0">
                <a:solidFill>
                  <a:schemeClr val="accent6"/>
                </a:solidFill>
                <a:latin typeface="+mj-lt"/>
              </a:rPr>
              <a:t>x </a:t>
            </a:r>
            <a:r>
              <a:rPr lang="en-US" sz="3500" dirty="0">
                <a:solidFill>
                  <a:schemeClr val="accent6"/>
                </a:solidFill>
                <a:latin typeface="+mj-lt"/>
              </a:rPr>
              <a:t>+ 18</a:t>
            </a:r>
          </a:p>
          <a:p>
            <a:r>
              <a:rPr lang="en-US" sz="3500" dirty="0">
                <a:latin typeface="+mj-lt"/>
              </a:rPr>
              <a:t>and </a:t>
            </a:r>
            <a:r>
              <a:rPr lang="en-US" sz="3500" i="1" dirty="0">
                <a:solidFill>
                  <a:srgbClr val="00B050"/>
                </a:solidFill>
                <a:latin typeface="+mj-lt"/>
              </a:rPr>
              <a:t>m</a:t>
            </a:r>
            <a:r>
              <a:rPr lang="en-US" sz="3500" dirty="0">
                <a:solidFill>
                  <a:srgbClr val="00B050"/>
                </a:solidFill>
                <a:latin typeface="+mj-lt"/>
              </a:rPr>
              <a:t>&lt;5 = 12</a:t>
            </a:r>
            <a:r>
              <a:rPr lang="en-US" sz="3500" i="1" dirty="0">
                <a:solidFill>
                  <a:srgbClr val="00B050"/>
                </a:solidFill>
                <a:latin typeface="+mj-lt"/>
              </a:rPr>
              <a:t>x</a:t>
            </a:r>
            <a:r>
              <a:rPr lang="en-US" sz="3500" dirty="0">
                <a:latin typeface="+mj-lt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30" y="1388900"/>
            <a:ext cx="533816" cy="519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683" y="1795972"/>
            <a:ext cx="533816" cy="51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47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Triangle Sum Theorem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8" y="1729066"/>
            <a:ext cx="3250817" cy="226104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3322184" y="1465211"/>
            <a:ext cx="16282" cy="5392789"/>
          </a:xfrm>
          <a:prstGeom prst="line">
            <a:avLst/>
          </a:prstGeom>
          <a:ln>
            <a:solidFill>
              <a:srgbClr val="B523B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9546" t="51231" r="28267" b="27557"/>
          <a:stretch/>
        </p:blipFill>
        <p:spPr>
          <a:xfrm rot="20091992">
            <a:off x="3516801" y="2889198"/>
            <a:ext cx="5943591" cy="22413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7736" y="1465211"/>
            <a:ext cx="347778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>
                <a:latin typeface="+mj-lt"/>
              </a:rPr>
              <a:t>Find </a:t>
            </a:r>
            <a:r>
              <a:rPr lang="en-US" sz="3500" i="1" dirty="0">
                <a:solidFill>
                  <a:srgbClr val="00B050"/>
                </a:solidFill>
                <a:latin typeface="+mj-lt"/>
              </a:rPr>
              <a:t>m&lt;B</a:t>
            </a:r>
            <a:r>
              <a:rPr lang="en-US" sz="3500" dirty="0">
                <a:latin typeface="+mj-lt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488" y="1161751"/>
            <a:ext cx="533816" cy="51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Notes: Isosceles Triangles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830840" y="3941842"/>
          <a:ext cx="2236313" cy="675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3" imgW="1219200" imgH="368300" progId="Equation.DSMT4">
                  <p:embed/>
                </p:oleObj>
              </mc:Choice>
              <mc:Fallback>
                <p:oleObj name="Equation" r:id="rId3" imgW="1219200" imgH="3683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0840" y="3941842"/>
                        <a:ext cx="2236313" cy="675553"/>
                      </a:xfrm>
                      <a:prstGeom prst="rect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6398" y="1454727"/>
            <a:ext cx="3703202" cy="412681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648155" y="1302328"/>
          <a:ext cx="3548563" cy="595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6" imgW="1739900" imgH="292100" progId="Equation.DSMT4">
                  <p:embed/>
                </p:oleObj>
              </mc:Choice>
              <mc:Fallback>
                <p:oleObj name="Equation" r:id="rId6" imgW="1739900" imgH="2921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8155" y="1302328"/>
                        <a:ext cx="3548563" cy="595744"/>
                      </a:xfrm>
                      <a:prstGeom prst="rect">
                        <a:avLst/>
                      </a:prstGeom>
                      <a:ln>
                        <a:solidFill>
                          <a:schemeClr val="accent6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4379403" y="4793673"/>
            <a:ext cx="1023870" cy="1094509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025730" y="4793672"/>
            <a:ext cx="1023870" cy="1094509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43055" y="3518134"/>
            <a:ext cx="678872" cy="43041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686294" y="3490831"/>
            <a:ext cx="678872" cy="45101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0840" y="2147455"/>
            <a:ext cx="32423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accent6"/>
                </a:solidFill>
              </a:rPr>
              <a:t>The base angles of an isosceles triangle are </a:t>
            </a:r>
            <a:r>
              <a:rPr lang="en-US" sz="2500" b="1" dirty="0">
                <a:solidFill>
                  <a:schemeClr val="accent6"/>
                </a:solidFill>
              </a:rPr>
              <a:t>congruent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5779" y="4668111"/>
            <a:ext cx="32423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00B050"/>
                </a:solidFill>
              </a:rPr>
              <a:t>The legs of an isosceles triangle are </a:t>
            </a:r>
            <a:r>
              <a:rPr lang="en-US" sz="2500" b="1" dirty="0">
                <a:solidFill>
                  <a:srgbClr val="00B050"/>
                </a:solidFill>
              </a:rPr>
              <a:t>congruent</a:t>
            </a:r>
          </a:p>
        </p:txBody>
      </p:sp>
    </p:spTree>
    <p:extLst>
      <p:ext uri="{BB962C8B-B14F-4D97-AF65-F5344CB8AC3E}">
        <p14:creationId xmlns:p14="http://schemas.microsoft.com/office/powerpoint/2010/main" val="96235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Advantage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497</TotalTime>
  <Words>453</Words>
  <Application>Microsoft Office PowerPoint</Application>
  <PresentationFormat>On-screen Show (4:3)</PresentationFormat>
  <Paragraphs>78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Rockwell</vt:lpstr>
      <vt:lpstr>Wingdings</vt:lpstr>
      <vt:lpstr>Advantage</vt:lpstr>
      <vt:lpstr>Equation</vt:lpstr>
      <vt:lpstr>4/20 Triangle Midsegment</vt:lpstr>
      <vt:lpstr>Do Now </vt:lpstr>
      <vt:lpstr>Agenda</vt:lpstr>
      <vt:lpstr>Good Things!</vt:lpstr>
      <vt:lpstr>Review: Triangle Congruence Postulates</vt:lpstr>
      <vt:lpstr>Review: Transversals</vt:lpstr>
      <vt:lpstr>Review: Transversals</vt:lpstr>
      <vt:lpstr>Review: Triangle Sum Theorem</vt:lpstr>
      <vt:lpstr>Notes: Isosceles Triangles</vt:lpstr>
      <vt:lpstr>Review: Isosceles Triangles</vt:lpstr>
      <vt:lpstr>Notes: Triangle Midsegment Theorem</vt:lpstr>
      <vt:lpstr>Notes: Triangle Midsegment Theorem</vt:lpstr>
      <vt:lpstr>Triangle Midsegment Theorem</vt:lpstr>
      <vt:lpstr>Triangle Midsegment Theorem</vt:lpstr>
      <vt:lpstr>Your Turn!</vt:lpstr>
      <vt:lpstr>Partner Practice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Chiara Geremia</dc:creator>
  <cp:lastModifiedBy>Kimberly Petway</cp:lastModifiedBy>
  <cp:revision>21</cp:revision>
  <dcterms:created xsi:type="dcterms:W3CDTF">2017-04-18T20:22:41Z</dcterms:created>
  <dcterms:modified xsi:type="dcterms:W3CDTF">2019-05-16T12:11:47Z</dcterms:modified>
</cp:coreProperties>
</file>