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</p:sldMasterIdLst>
  <p:notesMasterIdLst>
    <p:notesMasterId r:id="rId18"/>
  </p:notesMasterIdLst>
  <p:handoutMasterIdLst>
    <p:handoutMasterId r:id="rId19"/>
  </p:handoutMasterIdLst>
  <p:sldIdLst>
    <p:sldId id="272" r:id="rId4"/>
    <p:sldId id="278" r:id="rId5"/>
    <p:sldId id="260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7" r:id="rId17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BE55990-1BCC-4B9E-8609-35EC359267BE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F922934-5112-40C6-8F54-87DB619FB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19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015A805-6AE5-4F32-952E-F02DE7A10ED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A4BCD9-025D-4416-A57D-21FA6235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11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45EAC49-465D-4EFF-A946-48D985906CB4}" type="datetimeFigureOut">
              <a:rPr lang="en-US" smtClean="0">
                <a:solidFill>
                  <a:prstClr val="white"/>
                </a:solidFill>
              </a:rPr>
              <a:pPr/>
              <a:t>10/11/2019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C269825-0F6B-466D-9C52-C37FBDD063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42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AC49-465D-4EFF-A946-48D985906CB4}" type="datetimeFigureOut">
              <a:rPr lang="en-US" smtClean="0">
                <a:solidFill>
                  <a:prstClr val="white"/>
                </a:solidFill>
              </a:rPr>
              <a:pPr/>
              <a:t>10/11/2019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9825-0F6B-466D-9C52-C37FBDD063D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709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AC49-465D-4EFF-A946-48D985906CB4}" type="datetimeFigureOut">
              <a:rPr lang="en-US" smtClean="0">
                <a:solidFill>
                  <a:prstClr val="white"/>
                </a:solidFill>
              </a:rPr>
              <a:pPr/>
              <a:t>10/11/2019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9825-0F6B-466D-9C52-C37FBDD063D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434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4C43-A674-46E5-BF9A-98CEEE9E53E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10/11/2019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C497FF0-07B4-4FA6-B832-8A008367AFDD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13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4C43-A674-46E5-BF9A-98CEEE9E53E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10/11/2019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C497FF0-07B4-4FA6-B832-8A008367AFDD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416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4C43-A674-46E5-BF9A-98CEEE9E53E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10/11/2019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7FF0-07B4-4FA6-B832-8A008367AFDD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006866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4C43-A674-46E5-BF9A-98CEEE9E53E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10/11/2019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7FF0-07B4-4FA6-B832-8A008367AFDD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033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4C43-A674-46E5-BF9A-98CEEE9E53E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10/11/2019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C497FF0-07B4-4FA6-B832-8A008367AFDD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418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4C43-A674-46E5-BF9A-98CEEE9E53E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10/11/2019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7FF0-07B4-4FA6-B832-8A008367AFDD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8607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4C43-A674-46E5-BF9A-98CEEE9E53E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10/11/2019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7FF0-07B4-4FA6-B832-8A008367AFDD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4076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4C43-A674-46E5-BF9A-98CEEE9E53E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10/11/2019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7FF0-07B4-4FA6-B832-8A008367AFDD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1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45EAC49-465D-4EFF-A946-48D985906CB4}" type="datetimeFigureOut">
              <a:rPr lang="en-US" smtClean="0">
                <a:solidFill>
                  <a:prstClr val="white"/>
                </a:solidFill>
              </a:rPr>
              <a:pPr/>
              <a:t>10/11/2019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9825-0F6B-466D-9C52-C37FBDD063D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8996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4C43-A674-46E5-BF9A-98CEEE9E53E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10/11/2019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7FF0-07B4-4FA6-B832-8A008367AFDD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85279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4C43-A674-46E5-BF9A-98CEEE9E53E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10/11/2019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7FF0-07B4-4FA6-B832-8A008367AFDD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3078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4C43-A674-46E5-BF9A-98CEEE9E53E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10/11/2019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7FF0-07B4-4FA6-B832-8A008367AFDD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3191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CC53-004B-45B6-A088-350ADD5CAA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D3BF-98ED-49F6-9EF2-175019E09E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4507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CC53-004B-45B6-A088-350ADD5CAA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D3BF-98ED-49F6-9EF2-175019E09E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0276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CC53-004B-45B6-A088-350ADD5CAA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D3BF-98ED-49F6-9EF2-175019E09E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8077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CC53-004B-45B6-A088-350ADD5CAA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D3BF-98ED-49F6-9EF2-175019E09E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9482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CC53-004B-45B6-A088-350ADD5CAA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D3BF-98ED-49F6-9EF2-175019E09E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4698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CC53-004B-45B6-A088-350ADD5CAA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D3BF-98ED-49F6-9EF2-175019E09E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0665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CC53-004B-45B6-A088-350ADD5CAA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D3BF-98ED-49F6-9EF2-175019E09E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86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45EAC49-465D-4EFF-A946-48D985906CB4}" type="datetimeFigureOut">
              <a:rPr lang="en-US" smtClean="0">
                <a:solidFill>
                  <a:prstClr val="white"/>
                </a:solidFill>
              </a:rPr>
              <a:pPr/>
              <a:t>10/11/2019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C269825-0F6B-466D-9C52-C37FBDD063D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90510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CC53-004B-45B6-A088-350ADD5CAA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D3BF-98ED-49F6-9EF2-175019E09E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8982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CC53-004B-45B6-A088-350ADD5CAA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D3BF-98ED-49F6-9EF2-175019E09E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9531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CC53-004B-45B6-A088-350ADD5CAA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D3BF-98ED-49F6-9EF2-175019E09E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0099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CC53-004B-45B6-A088-350ADD5CAA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D3BF-98ED-49F6-9EF2-175019E09E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1800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defRPr>
            </a:lvl1pPr>
          </a:lstStyle>
          <a:p>
            <a:r>
              <a:rPr lang="en-US" altLang="en-US"/>
              <a:t>Focus – Prove the Triangle Sum Theorem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AA6B025-C63B-481D-975B-456E36FA251D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54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45EAC49-465D-4EFF-A946-48D985906CB4}" type="datetimeFigureOut">
              <a:rPr lang="en-US" smtClean="0">
                <a:solidFill>
                  <a:prstClr val="white"/>
                </a:solidFill>
              </a:rPr>
              <a:pPr/>
              <a:t>10/11/2019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C269825-0F6B-466D-9C52-C37FBDD063D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618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45EAC49-465D-4EFF-A946-48D985906CB4}" type="datetimeFigureOut">
              <a:rPr lang="en-US" smtClean="0">
                <a:solidFill>
                  <a:prstClr val="white"/>
                </a:solidFill>
              </a:rPr>
              <a:pPr/>
              <a:t>10/11/2019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C269825-0F6B-466D-9C52-C37FBDD063D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67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AC49-465D-4EFF-A946-48D985906CB4}" type="datetimeFigureOut">
              <a:rPr lang="en-US" smtClean="0">
                <a:solidFill>
                  <a:prstClr val="white"/>
                </a:solidFill>
              </a:rPr>
              <a:pPr/>
              <a:t>10/11/2019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9825-0F6B-466D-9C52-C37FBDD063D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278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45EAC49-465D-4EFF-A946-48D985906CB4}" type="datetimeFigureOut">
              <a:rPr lang="en-US" smtClean="0">
                <a:solidFill>
                  <a:prstClr val="white"/>
                </a:solidFill>
              </a:rPr>
              <a:pPr/>
              <a:t>10/11/2019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C269825-0F6B-466D-9C52-C37FBDD063D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5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45EAC49-465D-4EFF-A946-48D985906CB4}" type="datetimeFigureOut">
              <a:rPr lang="en-US" smtClean="0">
                <a:solidFill>
                  <a:prstClr val="white"/>
                </a:solidFill>
              </a:rPr>
              <a:pPr/>
              <a:t>10/11/2019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C269825-0F6B-466D-9C52-C37FBDD063D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676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45EAC49-465D-4EFF-A946-48D985906CB4}" type="datetimeFigureOut">
              <a:rPr lang="en-US" smtClean="0">
                <a:solidFill>
                  <a:prstClr val="white"/>
                </a:solidFill>
              </a:rPr>
              <a:pPr/>
              <a:t>10/11/2019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C269825-0F6B-466D-9C52-C37FBDD063D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5115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45EAC49-465D-4EFF-A946-48D985906CB4}" type="datetimeFigureOut">
              <a:rPr lang="en-US" smtClean="0">
                <a:solidFill>
                  <a:prstClr val="white"/>
                </a:solidFill>
              </a:rPr>
              <a:pPr/>
              <a:t>10/11/2019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C269825-0F6B-466D-9C52-C37FBDD063D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711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3E04C43-A674-46E5-BF9A-98CEEE9E53E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10/11/2019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C497FF0-07B4-4FA6-B832-8A008367AFDD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47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DCC53-004B-45B6-A088-350ADD5CAA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7D3BF-98ED-49F6-9EF2-175019E09E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83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990600"/>
            <a:ext cx="8763000" cy="147002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1. Please complete the last sections of your SKILL BUILDER now.</a:t>
            </a:r>
            <a:br>
              <a:rPr lang="en-US" sz="3200" b="1" dirty="0" smtClean="0"/>
            </a:br>
            <a:r>
              <a:rPr lang="en-US" sz="3200" b="1" dirty="0" smtClean="0"/>
              <a:t>2.  Please turn in your HOMEWORK to the box.</a:t>
            </a:r>
            <a:br>
              <a:rPr lang="en-US" sz="3200" b="1" dirty="0" smtClean="0"/>
            </a:br>
            <a:r>
              <a:rPr lang="en-US" sz="3200" b="1" dirty="0" smtClean="0"/>
              <a:t>3.Pick up your WEEKEND SKILL BUILDER.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3481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SoLVE</a:t>
            </a:r>
            <a:r>
              <a:rPr lang="en-US" dirty="0" smtClean="0"/>
              <a:t> FOR X.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371600"/>
            <a:ext cx="3595688" cy="4881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14400" y="1905000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x </a:t>
            </a:r>
            <a:r>
              <a:rPr lang="en-US" sz="2800" dirty="0">
                <a:solidFill>
                  <a:prstClr val="black"/>
                </a:solidFill>
              </a:rPr>
              <a:t>= </a:t>
            </a:r>
            <a:r>
              <a:rPr lang="en-US" sz="2800" dirty="0" smtClean="0">
                <a:solidFill>
                  <a:prstClr val="black"/>
                </a:solidFill>
              </a:rPr>
              <a:t>146 - 77</a:t>
            </a:r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 smtClean="0">
                <a:solidFill>
                  <a:prstClr val="black"/>
                </a:solidFill>
              </a:rPr>
              <a:t>x </a:t>
            </a:r>
            <a:r>
              <a:rPr lang="en-US" sz="2800" dirty="0">
                <a:solidFill>
                  <a:prstClr val="black"/>
                </a:solidFill>
              </a:rPr>
              <a:t>=  </a:t>
            </a:r>
            <a:r>
              <a:rPr lang="en-US" sz="2800" dirty="0" smtClean="0">
                <a:solidFill>
                  <a:prstClr val="black"/>
                </a:solidFill>
              </a:rPr>
              <a:t>69˚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48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"/>
            <a:ext cx="8458200" cy="914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Find the measure of angle GFD.</a:t>
            </a:r>
            <a:endParaRPr lang="en-US" sz="36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541" y="1143000"/>
            <a:ext cx="5410200" cy="3755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41408" y="4742448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</a:rPr>
              <a:t>m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</a:t>
            </a:r>
            <a:r>
              <a:rPr lang="en-US" sz="2800" dirty="0" err="1" smtClean="0">
                <a:solidFill>
                  <a:prstClr val="black"/>
                </a:solidFill>
              </a:rPr>
              <a:t>GFD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= </a:t>
            </a:r>
            <a:r>
              <a:rPr lang="en-US" sz="2800" dirty="0" smtClean="0">
                <a:solidFill>
                  <a:prstClr val="black"/>
                </a:solidFill>
              </a:rPr>
              <a:t>24 + 34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1507" y="54864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</a:rPr>
              <a:t>m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</a:t>
            </a:r>
            <a:r>
              <a:rPr lang="en-US" sz="2800" dirty="0" err="1" smtClean="0">
                <a:solidFill>
                  <a:prstClr val="black"/>
                </a:solidFill>
              </a:rPr>
              <a:t>GFD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= </a:t>
            </a:r>
            <a:r>
              <a:rPr lang="en-US" sz="2800" dirty="0" smtClean="0">
                <a:solidFill>
                  <a:prstClr val="black"/>
                </a:solidFill>
              </a:rPr>
              <a:t>58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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68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5486400"/>
            <a:ext cx="8458200" cy="914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Find the measure of </a:t>
            </a:r>
            <a:r>
              <a:rPr lang="en-US" sz="3600" b="1" dirty="0" smtClean="0">
                <a:sym typeface="Symbol"/>
              </a:rPr>
              <a:t>V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1914"/>
            <a:ext cx="3829050" cy="4949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859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1580" y="27039"/>
            <a:ext cx="90262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smtClean="0"/>
              <a:t> #9   Solve for x.</a:t>
            </a:r>
            <a:endParaRPr lang="en-US" sz="6600" dirty="0"/>
          </a:p>
        </p:txBody>
      </p:sp>
      <p:sp>
        <p:nvSpPr>
          <p:cNvPr id="11" name="TextBox 10"/>
          <p:cNvSpPr txBox="1"/>
          <p:nvPr/>
        </p:nvSpPr>
        <p:spPr>
          <a:xfrm>
            <a:off x="6629400" y="6581001"/>
            <a:ext cx="2519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Finding Missing Angles Circuit # 1-10</a:t>
            </a:r>
            <a:endParaRPr lang="en-US" sz="12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2333278" y="1447800"/>
            <a:ext cx="3305522" cy="1505458"/>
            <a:chOff x="2333278" y="2420047"/>
            <a:chExt cx="2592811" cy="1060704"/>
          </a:xfrm>
        </p:grpSpPr>
        <p:sp>
          <p:nvSpPr>
            <p:cNvPr id="2" name="Isosceles Triangle 1"/>
            <p:cNvSpPr/>
            <p:nvPr/>
          </p:nvSpPr>
          <p:spPr>
            <a:xfrm rot="16816406">
              <a:off x="2440030" y="2313295"/>
              <a:ext cx="1060704" cy="1274207"/>
            </a:xfrm>
            <a:prstGeom prst="triangle">
              <a:avLst>
                <a:gd name="adj" fmla="val 780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4" name="Straight Connector 3"/>
            <p:cNvCxnSpPr>
              <a:stCxn id="2" idx="0"/>
            </p:cNvCxnSpPr>
            <p:nvPr/>
          </p:nvCxnSpPr>
          <p:spPr>
            <a:xfrm flipV="1">
              <a:off x="2402476" y="2512951"/>
              <a:ext cx="2523613" cy="4307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611141" y="2527424"/>
              <a:ext cx="685521" cy="2819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8 + 6x</a:t>
              </a:r>
              <a:endParaRPr lang="en-US" sz="2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478105" y="2473202"/>
              <a:ext cx="381236" cy="2819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30</a:t>
              </a:r>
              <a:endParaRPr lang="en-US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90035" y="3191103"/>
              <a:ext cx="685521" cy="2819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4x + 2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7658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762802" y="914400"/>
            <a:ext cx="7543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#10 Solve for x.</a:t>
            </a:r>
            <a:endParaRPr lang="en-US" sz="2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Isosceles Triangle 1"/>
          <p:cNvSpPr/>
          <p:nvPr/>
        </p:nvSpPr>
        <p:spPr>
          <a:xfrm rot="10800000">
            <a:off x="1828800" y="1528466"/>
            <a:ext cx="2525636" cy="1900534"/>
          </a:xfrm>
          <a:prstGeom prst="triangle">
            <a:avLst>
              <a:gd name="adj" fmla="val 48152"/>
            </a:avLst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19125" y="3446761"/>
            <a:ext cx="8510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11x + 2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77562" y="1528466"/>
            <a:ext cx="848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5x + 10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81400" y="1538572"/>
            <a:ext cx="5068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58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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444626" y="2667000"/>
            <a:ext cx="1136774" cy="182880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15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6000" contrast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762000"/>
            <a:ext cx="9313403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4821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762802" y="914400"/>
            <a:ext cx="75438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Solve for x.</a:t>
            </a:r>
            <a:endParaRPr lang="en-US" sz="2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1828800" y="1528466"/>
            <a:ext cx="2705902" cy="1219200"/>
          </a:xfrm>
          <a:prstGeom prst="triangle">
            <a:avLst>
              <a:gd name="adj" fmla="val 311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4944" y="2439889"/>
            <a:ext cx="8515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+ 21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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01621" y="1680866"/>
            <a:ext cx="8515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+ 61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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02921" y="2476215"/>
            <a:ext cx="8515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+ 23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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286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705600" cy="5486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the sides of a polygon are extended, other angles are formed.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original angles are the </a:t>
            </a:r>
            <a:r>
              <a:rPr lang="en-US" sz="28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interior angles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angles that form linear pairs with the interior angles are the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exterior angles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7315200" y="2514600"/>
            <a:ext cx="1066800" cy="838200"/>
          </a:xfrm>
          <a:prstGeom prst="triangle">
            <a:avLst/>
          </a:prstGeom>
          <a:solidFill>
            <a:schemeClr val="accent1">
              <a:alpha val="3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315200" y="3352800"/>
            <a:ext cx="1676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5"/>
          </p:cNvCxnSpPr>
          <p:nvPr/>
        </p:nvCxnSpPr>
        <p:spPr>
          <a:xfrm flipH="1" flipV="1">
            <a:off x="7315200" y="1828800"/>
            <a:ext cx="800100" cy="1104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1"/>
          </p:cNvCxnSpPr>
          <p:nvPr/>
        </p:nvCxnSpPr>
        <p:spPr>
          <a:xfrm flipH="1">
            <a:off x="6858000" y="2933700"/>
            <a:ext cx="723900" cy="1104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5400000" flipH="1" flipV="1">
            <a:off x="5514975" y="3686175"/>
            <a:ext cx="2000250" cy="1600200"/>
          </a:xfrm>
          <a:prstGeom prst="curvedConnector3">
            <a:avLst>
              <a:gd name="adj1" fmla="val 50000"/>
            </a:avLst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flipV="1">
            <a:off x="5943600" y="3200400"/>
            <a:ext cx="2590800" cy="2286001"/>
          </a:xfrm>
          <a:prstGeom prst="curvedConnector3">
            <a:avLst>
              <a:gd name="adj1" fmla="val 50000"/>
            </a:avLst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flipV="1">
            <a:off x="5715000" y="2743200"/>
            <a:ext cx="2133600" cy="457200"/>
          </a:xfrm>
          <a:prstGeom prst="curvedConnector3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715000" y="3200400"/>
            <a:ext cx="1866900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0" y="0"/>
            <a:ext cx="15520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en-US" sz="3200" dirty="0">
                <a:solidFill>
                  <a:prstClr val="black"/>
                </a:solidFill>
                <a:latin typeface="Franklin Gothic Medium"/>
                <a:cs typeface="Times New Roman" pitchFamily="18" charset="0"/>
              </a:rPr>
              <a:t>Angles</a:t>
            </a:r>
          </a:p>
        </p:txBody>
      </p:sp>
    </p:spTree>
    <p:extLst>
      <p:ext uri="{BB962C8B-B14F-4D97-AF65-F5344CB8AC3E}">
        <p14:creationId xmlns:p14="http://schemas.microsoft.com/office/powerpoint/2010/main" val="267127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Exterior Angle Theorem</a:t>
            </a:r>
            <a:br>
              <a:rPr lang="en-US" sz="4000" dirty="0"/>
            </a:br>
            <a:r>
              <a:rPr lang="en-US" sz="2700" dirty="0"/>
              <a:t>(your new best friend)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7848600" cy="1676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The measure of an </a:t>
            </a:r>
            <a:r>
              <a:rPr lang="en-US" u="sng" dirty="0">
                <a:solidFill>
                  <a:srgbClr val="008000"/>
                </a:solidFill>
              </a:rPr>
              <a:t>exterior</a:t>
            </a:r>
            <a:r>
              <a:rPr lang="en-US" dirty="0"/>
              <a:t> angle in a triangle is the </a:t>
            </a:r>
            <a:r>
              <a:rPr lang="en-US" b="1" i="1" u="sng" dirty="0">
                <a:solidFill>
                  <a:srgbClr val="00B050"/>
                </a:solidFill>
              </a:rPr>
              <a:t>sum</a:t>
            </a:r>
            <a:r>
              <a:rPr lang="en-US" dirty="0"/>
              <a:t> of the measures of the 2 </a:t>
            </a:r>
            <a:r>
              <a:rPr lang="en-US" b="1" u="sng" dirty="0">
                <a:solidFill>
                  <a:schemeClr val="accent3">
                    <a:lumMod val="75000"/>
                  </a:schemeClr>
                </a:solidFill>
              </a:rPr>
              <a:t>remote interior </a:t>
            </a:r>
            <a:r>
              <a:rPr lang="en-US" dirty="0"/>
              <a:t>angles</a:t>
            </a:r>
          </a:p>
        </p:txBody>
      </p:sp>
      <p:grpSp>
        <p:nvGrpSpPr>
          <p:cNvPr id="7179" name="Group 11"/>
          <p:cNvGrpSpPr>
            <a:grpSpLocks/>
          </p:cNvGrpSpPr>
          <p:nvPr/>
        </p:nvGrpSpPr>
        <p:grpSpPr bwMode="auto">
          <a:xfrm>
            <a:off x="2895600" y="4419600"/>
            <a:ext cx="4648200" cy="1128713"/>
            <a:chOff x="2064" y="2352"/>
            <a:chExt cx="2928" cy="711"/>
          </a:xfrm>
        </p:grpSpPr>
        <p:sp>
          <p:nvSpPr>
            <p:cNvPr id="7172" name="Line 4"/>
            <p:cNvSpPr>
              <a:spLocks noChangeShapeType="1"/>
            </p:cNvSpPr>
            <p:nvPr/>
          </p:nvSpPr>
          <p:spPr bwMode="auto">
            <a:xfrm flipH="1">
              <a:off x="2064" y="2352"/>
              <a:ext cx="33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2064" y="302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auto">
            <a:xfrm>
              <a:off x="2400" y="2352"/>
              <a:ext cx="144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3360" y="2832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prstClr val="black"/>
                  </a:solidFill>
                </a:rPr>
                <a:t>3</a:t>
              </a:r>
            </a:p>
          </p:txBody>
        </p:sp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2304" y="240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2112" y="2784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3840" y="2832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prstClr val="black"/>
                  </a:solidFill>
                </a:rPr>
                <a:t>4</a:t>
              </a:r>
            </a:p>
          </p:txBody>
        </p:sp>
      </p:grpSp>
      <p:grpSp>
        <p:nvGrpSpPr>
          <p:cNvPr id="7186" name="Group 18"/>
          <p:cNvGrpSpPr>
            <a:grpSpLocks/>
          </p:cNvGrpSpPr>
          <p:nvPr/>
        </p:nvGrpSpPr>
        <p:grpSpPr bwMode="auto">
          <a:xfrm>
            <a:off x="6019800" y="4267200"/>
            <a:ext cx="2362200" cy="990600"/>
            <a:chOff x="4032" y="2256"/>
            <a:chExt cx="1488" cy="624"/>
          </a:xfrm>
        </p:grpSpPr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 flipH="1">
              <a:off x="4032" y="2400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4656" y="2256"/>
              <a:ext cx="86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rgbClr val="008000"/>
                  </a:solidFill>
                </a:rPr>
                <a:t>exterior angle</a:t>
              </a:r>
            </a:p>
          </p:txBody>
        </p:sp>
      </p:grpSp>
      <p:grpSp>
        <p:nvGrpSpPr>
          <p:cNvPr id="7185" name="Group 17"/>
          <p:cNvGrpSpPr>
            <a:grpSpLocks/>
          </p:cNvGrpSpPr>
          <p:nvPr/>
        </p:nvGrpSpPr>
        <p:grpSpPr bwMode="auto">
          <a:xfrm>
            <a:off x="1600200" y="4343403"/>
            <a:ext cx="1447800" cy="1200151"/>
            <a:chOff x="1296" y="2304"/>
            <a:chExt cx="912" cy="756"/>
          </a:xfrm>
        </p:grpSpPr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>
              <a:off x="1296" y="2304"/>
              <a:ext cx="720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 dirty="0">
                  <a:solidFill>
                    <a:srgbClr val="B58B80">
                      <a:lumMod val="75000"/>
                    </a:srgbClr>
                  </a:solidFill>
                </a:rPr>
                <a:t>remote interior</a:t>
              </a:r>
            </a:p>
            <a:p>
              <a:r>
                <a:rPr lang="en-US" sz="2400" b="1" dirty="0">
                  <a:solidFill>
                    <a:srgbClr val="B58B80">
                      <a:lumMod val="75000"/>
                    </a:srgbClr>
                  </a:solidFill>
                </a:rPr>
                <a:t>angles</a:t>
              </a:r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>
              <a:off x="1872" y="2448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>
              <a:off x="1872" y="2448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914400" y="5943600"/>
            <a:ext cx="6781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996633"/>
                </a:solidFill>
              </a:rPr>
              <a:t>m&lt;1 + m&lt;2 = m&lt;4</a:t>
            </a:r>
          </a:p>
        </p:txBody>
      </p:sp>
      <p:sp>
        <p:nvSpPr>
          <p:cNvPr id="20" name="5-Point Star 19"/>
          <p:cNvSpPr/>
          <p:nvPr/>
        </p:nvSpPr>
        <p:spPr>
          <a:xfrm>
            <a:off x="5917695" y="728662"/>
            <a:ext cx="1119187" cy="990600"/>
          </a:xfrm>
          <a:prstGeom prst="star5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4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87400"/>
          </a:xfrm>
        </p:spPr>
        <p:txBody>
          <a:bodyPr/>
          <a:lstStyle/>
          <a:p>
            <a:r>
              <a:rPr lang="en-US" dirty="0"/>
              <a:t>Exterior Angle Theorem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46075" y="1144588"/>
            <a:ext cx="8305800" cy="22479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exterior </a:t>
            </a:r>
            <a:r>
              <a:rPr lang="en-US" dirty="0">
                <a:solidFill>
                  <a:srgbClr val="DE1024"/>
                </a:solidFill>
              </a:rPr>
              <a:t>angle</a:t>
            </a:r>
            <a:r>
              <a:rPr lang="en-US" dirty="0"/>
              <a:t> of a triangle…</a:t>
            </a:r>
          </a:p>
          <a:p>
            <a:pPr marL="0" indent="0">
              <a:buNone/>
            </a:pPr>
            <a:r>
              <a:rPr lang="en-US" dirty="0"/>
              <a:t>… is equal in measure to the </a:t>
            </a:r>
            <a:r>
              <a:rPr lang="en-US" b="1" dirty="0">
                <a:solidFill>
                  <a:srgbClr val="00B050"/>
                </a:solidFill>
              </a:rPr>
              <a:t>sum</a:t>
            </a:r>
            <a:r>
              <a:rPr lang="en-US" dirty="0"/>
              <a:t> of the measures of its </a:t>
            </a:r>
            <a:r>
              <a:rPr lang="en-US" dirty="0">
                <a:solidFill>
                  <a:srgbClr val="008000"/>
                </a:solidFill>
              </a:rPr>
              <a:t>two remote interior angles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 rot="7183783">
            <a:off x="1988344" y="4094956"/>
            <a:ext cx="2365375" cy="4208463"/>
          </a:xfrm>
          <a:prstGeom prst="rtTriangl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735013" y="6181725"/>
            <a:ext cx="7494587" cy="52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V="1">
            <a:off x="5770563" y="5622925"/>
            <a:ext cx="752475" cy="423863"/>
          </a:xfrm>
          <a:prstGeom prst="line">
            <a:avLst/>
          </a:prstGeom>
          <a:noFill/>
          <a:ln w="57150">
            <a:solidFill>
              <a:srgbClr val="DE1024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1198563" y="5562600"/>
            <a:ext cx="752475" cy="42386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solidFill>
                <a:srgbClr val="A5644E"/>
              </a:solidFill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1951038" y="4294188"/>
            <a:ext cx="1587" cy="126841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solidFill>
                <a:srgbClr val="A5644E"/>
              </a:solidFill>
            </a:endParaRPr>
          </a:p>
        </p:txBody>
      </p:sp>
      <p:pic>
        <p:nvPicPr>
          <p:cNvPr id="2868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225" y="600075"/>
            <a:ext cx="868363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1422400" y="3694906"/>
            <a:ext cx="1092200" cy="982663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363538" y="5487194"/>
            <a:ext cx="1092200" cy="982662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5138738" y="5388769"/>
            <a:ext cx="1092200" cy="982662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305273" y="4179098"/>
            <a:ext cx="120872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A5644E"/>
                </a:solidFill>
              </a:rPr>
              <a:t>remote </a:t>
            </a:r>
          </a:p>
          <a:p>
            <a:r>
              <a:rPr lang="en-US" sz="2400" b="1" dirty="0">
                <a:solidFill>
                  <a:srgbClr val="A5644E"/>
                </a:solidFill>
              </a:rPr>
              <a:t>interior </a:t>
            </a:r>
          </a:p>
          <a:p>
            <a:r>
              <a:rPr lang="en-US" sz="2400" b="1" dirty="0">
                <a:solidFill>
                  <a:srgbClr val="A5644E"/>
                </a:solidFill>
              </a:rPr>
              <a:t>angles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30938" y="4928394"/>
            <a:ext cx="1998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Exterior angle</a:t>
            </a:r>
          </a:p>
        </p:txBody>
      </p:sp>
      <p:sp>
        <p:nvSpPr>
          <p:cNvPr id="3" name="Rectangle 2"/>
          <p:cNvSpPr/>
          <p:nvPr/>
        </p:nvSpPr>
        <p:spPr>
          <a:xfrm>
            <a:off x="3171031" y="2362200"/>
            <a:ext cx="4471194" cy="381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354937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/>
      <p:bldP spid="28680" grpId="0" animBg="1"/>
      <p:bldP spid="28681" grpId="0" animBg="1"/>
      <p:bldP spid="13" grpId="0" animBg="1"/>
      <p:bldP spid="14" grpId="0" animBg="1"/>
      <p:bldP spid="15" grpId="0" animBg="1"/>
      <p:bldP spid="16" grpId="0"/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600" y="2889006"/>
            <a:ext cx="3749675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370871" y="1736577"/>
            <a:ext cx="41767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AU" sz="36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m∠1  =  </a:t>
            </a:r>
            <a:r>
              <a:rPr lang="en-AU" sz="36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m∠A</a:t>
            </a:r>
            <a:r>
              <a:rPr lang="en-AU" sz="36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+ </a:t>
            </a:r>
            <a:r>
              <a:rPr lang="en-AU" sz="36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m∠B</a:t>
            </a:r>
            <a:r>
              <a:rPr lang="en-AU" sz="36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dirty="0" smtClean="0"/>
              <a:t>Exterior Angle Theorem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4310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8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4267200" cy="242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39624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prstClr val="black"/>
                </a:solidFill>
              </a:rPr>
              <a:t>m</a:t>
            </a:r>
            <a:r>
              <a:rPr lang="en-US" sz="2800" dirty="0">
                <a:solidFill>
                  <a:prstClr val="black"/>
                </a:solidFill>
              </a:rPr>
              <a:t>&lt;G = </a:t>
            </a:r>
            <a:r>
              <a:rPr lang="en-US" sz="2800" dirty="0" smtClean="0">
                <a:solidFill>
                  <a:prstClr val="black"/>
                </a:solidFill>
              </a:rPr>
              <a:t>111 - 60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71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36319" y="93662"/>
            <a:ext cx="82296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>
            <a:off x="787400" y="1676400"/>
            <a:ext cx="622300" cy="20447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825500" y="3721161"/>
            <a:ext cx="469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1409700" y="1676400"/>
            <a:ext cx="2286000" cy="20447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857500" y="3204104"/>
            <a:ext cx="53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prstClr val="black"/>
                </a:solidFill>
              </a:rPr>
              <a:t>x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200150" y="1897558"/>
            <a:ext cx="8001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prstClr val="black"/>
                </a:solidFill>
              </a:rPr>
              <a:t>82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°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965200" y="3197941"/>
            <a:ext cx="889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prstClr val="black"/>
                </a:solidFill>
              </a:rPr>
              <a:t>30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°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695700" y="3204104"/>
            <a:ext cx="53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prstClr val="black"/>
                </a:solidFill>
              </a:rPr>
              <a:t>y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801815" y="1153180"/>
            <a:ext cx="22225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Find x &amp; y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324100" y="4844546"/>
            <a:ext cx="21336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rgbClr val="993366"/>
                </a:solidFill>
              </a:rPr>
              <a:t>x = 68</a:t>
            </a:r>
            <a:r>
              <a:rPr lang="en-US" sz="4000" dirty="0">
                <a:solidFill>
                  <a:srgbClr val="993366"/>
                </a:solidFill>
                <a:cs typeface="Arial" charset="0"/>
              </a:rPr>
              <a:t>°</a:t>
            </a:r>
          </a:p>
          <a:p>
            <a:pPr>
              <a:spcBef>
                <a:spcPct val="50000"/>
              </a:spcBef>
            </a:pPr>
            <a:r>
              <a:rPr lang="en-US" sz="4000" dirty="0">
                <a:solidFill>
                  <a:srgbClr val="993366"/>
                </a:solidFill>
                <a:cs typeface="Arial" charset="0"/>
              </a:rPr>
              <a:t>y = 112</a:t>
            </a:r>
            <a:r>
              <a:rPr lang="en-US" sz="4000" dirty="0">
                <a:solidFill>
                  <a:srgbClr val="993366"/>
                </a:solidFill>
              </a:rPr>
              <a:t>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15000" y="1799511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y = 30 + 82</a:t>
            </a:r>
          </a:p>
          <a:p>
            <a:r>
              <a:rPr lang="en-US" sz="2800" dirty="0">
                <a:solidFill>
                  <a:prstClr val="black"/>
                </a:solidFill>
              </a:rPr>
              <a:t>y =  112˚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5000" y="3459551"/>
            <a:ext cx="3124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180 = 30 + 82 + x</a:t>
            </a:r>
          </a:p>
          <a:p>
            <a:r>
              <a:rPr lang="en-US" sz="2800" dirty="0">
                <a:solidFill>
                  <a:prstClr val="black"/>
                </a:solidFill>
              </a:rPr>
              <a:t>180 = 112 + x</a:t>
            </a:r>
          </a:p>
          <a:p>
            <a:r>
              <a:rPr lang="en-US" sz="2800" dirty="0">
                <a:solidFill>
                  <a:prstClr val="black"/>
                </a:solidFill>
              </a:rPr>
              <a:t>68˚ = x</a:t>
            </a:r>
          </a:p>
        </p:txBody>
      </p:sp>
    </p:spTree>
    <p:extLst>
      <p:ext uri="{BB962C8B-B14F-4D97-AF65-F5344CB8AC3E}">
        <p14:creationId xmlns:p14="http://schemas.microsoft.com/office/powerpoint/2010/main" val="262174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/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2237</TotalTime>
  <Words>264</Words>
  <Application>Microsoft Office PowerPoint</Application>
  <PresentationFormat>On-screen Show (4:3)</PresentationFormat>
  <Paragraphs>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8" baseType="lpstr">
      <vt:lpstr>MS PGothic</vt:lpstr>
      <vt:lpstr>Arial</vt:lpstr>
      <vt:lpstr>Calibri</vt:lpstr>
      <vt:lpstr>Century Gothic</vt:lpstr>
      <vt:lpstr>Franklin Gothic Book</vt:lpstr>
      <vt:lpstr>Franklin Gothic Medium</vt:lpstr>
      <vt:lpstr>Symbol</vt:lpstr>
      <vt:lpstr>Tahoma</vt:lpstr>
      <vt:lpstr>Times New Roman</vt:lpstr>
      <vt:lpstr>Verdana</vt:lpstr>
      <vt:lpstr>Wingdings 2</vt:lpstr>
      <vt:lpstr>Verve</vt:lpstr>
      <vt:lpstr>Trek</vt:lpstr>
      <vt:lpstr>Office Theme</vt:lpstr>
      <vt:lpstr> 1. Please complete the last sections of your SKILL BUILDER now. 2.  Please turn in your HOMEWORK to the box. 3.Pick up your WEEKEND SKILL BUILDER.</vt:lpstr>
      <vt:lpstr>PowerPoint Presentation</vt:lpstr>
      <vt:lpstr>PowerPoint Presentation</vt:lpstr>
      <vt:lpstr>PowerPoint Presentation</vt:lpstr>
      <vt:lpstr>Exterior Angle Theorem (your new best friend)</vt:lpstr>
      <vt:lpstr>Exterior Angle Theorem</vt:lpstr>
      <vt:lpstr>Exterior Angle Theorem</vt:lpstr>
      <vt:lpstr>Examples</vt:lpstr>
      <vt:lpstr>Examples</vt:lpstr>
      <vt:lpstr>SoLVE FOR X.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aisd</dc:creator>
  <cp:lastModifiedBy>Kimberly Petway</cp:lastModifiedBy>
  <cp:revision>30</cp:revision>
  <cp:lastPrinted>2015-12-01T13:56:57Z</cp:lastPrinted>
  <dcterms:created xsi:type="dcterms:W3CDTF">2014-10-01T19:17:56Z</dcterms:created>
  <dcterms:modified xsi:type="dcterms:W3CDTF">2019-10-11T08:59:44Z</dcterms:modified>
</cp:coreProperties>
</file>