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8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1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6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8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7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9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6835-03DD-4DF5-BBFA-6B375225BE7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BA55-7162-418F-A9E1-92221510A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12.2 – Measures of Central Tendency</a:t>
            </a:r>
          </a:p>
        </p:txBody>
      </p:sp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3009900" y="1828800"/>
          <a:ext cx="914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75104" imgH="810471" progId="">
                  <p:embed/>
                </p:oleObj>
              </mc:Choice>
              <mc:Fallback>
                <p:oleObj name="Equation" r:id="rId3" imgW="475104" imgH="81047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1828800"/>
                        <a:ext cx="914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0" y="201136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Sometimes it is referred to as a “middle” number of the data.</a:t>
            </a: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Measures of Central Tendency: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0" y="105727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/>
              <a:t>A single number to serve as a representative value around which all the numbers in the set tend to cluster.</a:t>
            </a:r>
          </a:p>
        </p:txBody>
      </p:sp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25352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Three types of measures of central tendency:</a:t>
            </a: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0" y="30972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>
                <a:solidFill>
                  <a:srgbClr val="003300"/>
                </a:solidFill>
              </a:rPr>
              <a:t>	Mean (average)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0" y="36195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</a:rPr>
              <a:t>	Median (middle)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0" y="41433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>
                <a:solidFill>
                  <a:srgbClr val="002060"/>
                </a:solidFill>
              </a:rPr>
              <a:t>	Mode (most)</a:t>
            </a:r>
          </a:p>
        </p:txBody>
      </p:sp>
    </p:spTree>
    <p:extLst>
      <p:ext uri="{BB962C8B-B14F-4D97-AF65-F5344CB8AC3E}">
        <p14:creationId xmlns:p14="http://schemas.microsoft.com/office/powerpoint/2010/main" val="31331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5369" grpId="0"/>
      <p:bldP spid="153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The </a:t>
            </a:r>
            <a:r>
              <a:rPr lang="en-US" altLang="en-US" sz="2800" b="1"/>
              <a:t>mode</a:t>
            </a:r>
            <a:r>
              <a:rPr lang="en-US" altLang="en-US" sz="2800"/>
              <a:t> of a data set is the value that occurs the most often.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0" y="15906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If a distribution has two modes, then it is called </a:t>
            </a:r>
            <a:r>
              <a:rPr lang="en-US" altLang="en-US" sz="2800" b="1"/>
              <a:t>bimodal</a:t>
            </a:r>
            <a:r>
              <a:rPr lang="en-US" altLang="en-US" sz="2800"/>
              <a:t>.  </a:t>
            </a:r>
          </a:p>
        </p:txBody>
      </p:sp>
      <p:sp>
        <p:nvSpPr>
          <p:cNvPr id="24580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Mode</a:t>
            </a:r>
          </a:p>
        </p:txBody>
      </p:sp>
      <p:sp>
        <p:nvSpPr>
          <p:cNvPr id="2458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0" y="211296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In a large distribution, this term is commonly applied even when the two modes do not have exactly the same frequency 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0" y="3600450"/>
            <a:ext cx="9144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70C0"/>
                </a:solidFill>
              </a:rPr>
              <a:t>Ten students in a math class were polled as to the number of siblings in their individual families and the results were: 3, 2, 2, 1, 3, 6, 3, 3, 4, 2.  Find the mode for the number of siblings.</a:t>
            </a:r>
          </a:p>
        </p:txBody>
      </p:sp>
      <p:sp>
        <p:nvSpPr>
          <p:cNvPr id="24584" name="Rectangle 2"/>
          <p:cNvSpPr txBox="1">
            <a:spLocks noChangeArrowheads="1"/>
          </p:cNvSpPr>
          <p:nvPr/>
        </p:nvSpPr>
        <p:spPr bwMode="auto">
          <a:xfrm>
            <a:off x="0" y="306705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Example:</a:t>
            </a:r>
          </a:p>
        </p:txBody>
      </p:sp>
      <p:sp>
        <p:nvSpPr>
          <p:cNvPr id="24585" name="Rectangle 3"/>
          <p:cNvSpPr>
            <a:spLocks noChangeArrowheads="1"/>
          </p:cNvSpPr>
          <p:nvPr/>
        </p:nvSpPr>
        <p:spPr bwMode="auto">
          <a:xfrm>
            <a:off x="0" y="51816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70C0"/>
                </a:solidFill>
              </a:rPr>
              <a:t>3, 2, 2, 1, 3, 6, 3, 3, 4, 2</a:t>
            </a:r>
            <a:endParaRPr lang="en-US" altLang="en-US" sz="2800"/>
          </a:p>
        </p:txBody>
      </p:sp>
      <p:sp>
        <p:nvSpPr>
          <p:cNvPr id="5" name="Oval 4"/>
          <p:cNvSpPr/>
          <p:nvPr/>
        </p:nvSpPr>
        <p:spPr>
          <a:xfrm>
            <a:off x="2743200" y="5181600"/>
            <a:ext cx="457200" cy="5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76800" y="5181600"/>
            <a:ext cx="457200" cy="5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91000" y="5181600"/>
            <a:ext cx="457200" cy="5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57800" y="5181600"/>
            <a:ext cx="457200" cy="5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0" name="Rectangle 2"/>
          <p:cNvSpPr txBox="1">
            <a:spLocks noChangeArrowheads="1"/>
          </p:cNvSpPr>
          <p:nvPr/>
        </p:nvSpPr>
        <p:spPr bwMode="auto">
          <a:xfrm>
            <a:off x="0" y="5791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2060"/>
                </a:solidFill>
                <a:cs typeface="Times New Roman" pitchFamily="18" charset="0"/>
              </a:rPr>
              <a:t>The mode for the number of siblings is 3.</a:t>
            </a:r>
          </a:p>
        </p:txBody>
      </p:sp>
    </p:spTree>
    <p:extLst>
      <p:ext uri="{BB962C8B-B14F-4D97-AF65-F5344CB8AC3E}">
        <p14:creationId xmlns:p14="http://schemas.microsoft.com/office/powerpoint/2010/main" val="220665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  <p:bldP spid="24582" grpId="0"/>
      <p:bldP spid="24583" grpId="0"/>
      <p:bldP spid="24584" grpId="0"/>
      <p:bldP spid="24585" grpId="0"/>
      <p:bldP spid="5" grpId="0" animBg="1"/>
      <p:bldP spid="16" grpId="0" animBg="1"/>
      <p:bldP spid="17" grpId="0" animBg="1"/>
      <p:bldP spid="18" grpId="0" animBg="1"/>
      <p:bldP spid="245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 Tendency from Stem-and-Leaf Displays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The mean can be calculated from the data presented in a Stem-and-Leaf display. </a:t>
            </a:r>
          </a:p>
        </p:txBody>
      </p:sp>
      <p:sp>
        <p:nvSpPr>
          <p:cNvPr id="2662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0" y="215106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The median and mode are easily identified when the “leaves” are </a:t>
            </a:r>
            <a:r>
              <a:rPr lang="en-US" altLang="en-US" sz="2800" b="1"/>
              <a:t>ranked</a:t>
            </a:r>
            <a:r>
              <a:rPr lang="en-US" altLang="en-US" sz="2800"/>
              <a:t> (in numerical order) on their “stems.” 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4810125" y="3962400"/>
          <a:ext cx="4191000" cy="2606674"/>
        </p:xfrm>
        <a:graphic>
          <a:graphicData uri="http://schemas.openxmlformats.org/drawingml/2006/table">
            <a:tbl>
              <a:tblPr/>
              <a:tblGrid>
                <a:gridCol w="628650"/>
                <a:gridCol w="3562350"/>
              </a:tblGrid>
              <a:tr h="533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5    6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0    7    8    9    9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6    6    7    7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0    2    2    2    3    6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1    6    8    8       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2" name="Text Box 29"/>
          <p:cNvSpPr txBox="1">
            <a:spLocks noChangeArrowheads="1"/>
          </p:cNvSpPr>
          <p:nvPr/>
        </p:nvSpPr>
        <p:spPr bwMode="auto">
          <a:xfrm>
            <a:off x="0" y="31051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Find the median and mode.</a:t>
            </a:r>
          </a:p>
        </p:txBody>
      </p:sp>
      <p:sp>
        <p:nvSpPr>
          <p:cNvPr id="10" name="Oval 30"/>
          <p:cNvSpPr>
            <a:spLocks noChangeArrowheads="1"/>
          </p:cNvSpPr>
          <p:nvPr/>
        </p:nvSpPr>
        <p:spPr bwMode="auto">
          <a:xfrm>
            <a:off x="6943725" y="4953000"/>
            <a:ext cx="609600" cy="533400"/>
          </a:xfrm>
          <a:prstGeom prst="ellips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0" y="4070350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</a:rPr>
              <a:t>Median: 21/2 = 10.5  11</a:t>
            </a:r>
            <a:r>
              <a:rPr lang="en-US" altLang="en-US" sz="2800" baseline="30000">
                <a:solidFill>
                  <a:srgbClr val="7030A0"/>
                </a:solidFill>
              </a:rPr>
              <a:t>th</a:t>
            </a:r>
            <a:r>
              <a:rPr lang="en-US" altLang="en-US" sz="2800">
                <a:solidFill>
                  <a:srgbClr val="7030A0"/>
                </a:solidFill>
              </a:rPr>
              <a:t> term </a:t>
            </a:r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5876925" y="5486400"/>
            <a:ext cx="1676400" cy="609600"/>
          </a:xfrm>
          <a:prstGeom prst="ellips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 sz="2800">
              <a:solidFill>
                <a:srgbClr val="006600"/>
              </a:solidFill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76200" y="5480050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</a:rPr>
              <a:t>Mode is 42</a:t>
            </a: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-9525" y="4594225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</a:rPr>
              <a:t>The median is 37. </a:t>
            </a:r>
          </a:p>
        </p:txBody>
      </p:sp>
    </p:spTree>
    <p:extLst>
      <p:ext uri="{BB962C8B-B14F-4D97-AF65-F5344CB8AC3E}">
        <p14:creationId xmlns:p14="http://schemas.microsoft.com/office/powerpoint/2010/main" val="215268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9" grpId="0"/>
      <p:bldP spid="26642" grpId="0"/>
      <p:bldP spid="10" grpId="0" animBg="1"/>
      <p:bldP spid="12" grpId="0"/>
      <p:bldP spid="13" grpId="0" animBg="1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The analysis of a data set often depends on whether the distribution is </a:t>
            </a:r>
            <a:r>
              <a:rPr lang="en-US" altLang="en-US" sz="2800" b="1"/>
              <a:t>symmetric </a:t>
            </a:r>
            <a:r>
              <a:rPr lang="en-US" altLang="en-US" sz="2800"/>
              <a:t>or </a:t>
            </a:r>
            <a:r>
              <a:rPr lang="en-US" altLang="en-US" sz="2800" b="1"/>
              <a:t>non-symmetric</a:t>
            </a:r>
            <a:r>
              <a:rPr lang="en-US" altLang="en-US" sz="2800"/>
              <a:t>.  </a:t>
            </a:r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Symmetry in Data Sets</a:t>
            </a:r>
          </a:p>
        </p:txBody>
      </p:sp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0" y="209708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7030A0"/>
                </a:solidFill>
              </a:rPr>
              <a:t>Symmetric distribution</a:t>
            </a:r>
            <a:r>
              <a:rPr lang="en-US" altLang="en-US" sz="2800">
                <a:solidFill>
                  <a:srgbClr val="7030A0"/>
                </a:solidFill>
              </a:rPr>
              <a:t>: the pattern of frequencies from a central point is the same (or nearly so) from the left and right.  </a:t>
            </a:r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200400"/>
            <a:ext cx="81629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99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Symmetry in Data Sets</a:t>
            </a:r>
          </a:p>
        </p:txBody>
      </p:sp>
      <p:sp>
        <p:nvSpPr>
          <p:cNvPr id="2867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00"/>
                </a:solidFill>
              </a:rPr>
              <a:t>Non-symmetric distribution</a:t>
            </a:r>
            <a:r>
              <a:rPr lang="en-US" altLang="en-US" sz="2800">
                <a:solidFill>
                  <a:srgbClr val="003300"/>
                </a:solidFill>
              </a:rPr>
              <a:t>: the patterns from a central point from the left and right are different.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36913"/>
            <a:ext cx="7913688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0970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Skewed to the left: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a tail extends out to the left. </a:t>
            </a:r>
          </a:p>
        </p:txBody>
      </p:sp>
      <p:sp>
        <p:nvSpPr>
          <p:cNvPr id="28680" name="Rectangle 1"/>
          <p:cNvSpPr>
            <a:spLocks noChangeArrowheads="1"/>
          </p:cNvSpPr>
          <p:nvPr/>
        </p:nvSpPr>
        <p:spPr bwMode="auto">
          <a:xfrm>
            <a:off x="0" y="262096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7030A0"/>
                </a:solidFill>
              </a:rPr>
              <a:t>Skewed to the right</a:t>
            </a:r>
            <a:r>
              <a:rPr lang="en-US" altLang="en-US" sz="2800">
                <a:solidFill>
                  <a:srgbClr val="7030A0"/>
                </a:solidFill>
              </a:rPr>
              <a:t>: a tail extends out to the right.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465513"/>
            <a:ext cx="2133600" cy="2209800"/>
          </a:xfrm>
          <a:prstGeom prst="rect">
            <a:avLst/>
          </a:prstGeom>
          <a:solidFill>
            <a:schemeClr val="accent6">
              <a:lumMod val="75000"/>
              <a:alpha val="23922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465513"/>
            <a:ext cx="2133600" cy="2209800"/>
          </a:xfrm>
          <a:prstGeom prst="rect">
            <a:avLst/>
          </a:prstGeom>
          <a:solidFill>
            <a:schemeClr val="accent4">
              <a:lumMod val="75000"/>
              <a:alpha val="23922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9" grpId="0"/>
      <p:bldP spid="28680" grpId="0"/>
      <p:bldP spid="5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006" t="11785" r="32185" b="1245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9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Mean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0" y="10668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The </a:t>
            </a:r>
            <a:r>
              <a:rPr lang="en-US" altLang="en-US" sz="2800" b="1"/>
              <a:t>mean  </a:t>
            </a:r>
            <a:r>
              <a:rPr lang="en-US" altLang="en-US" sz="2800"/>
              <a:t>(</a:t>
            </a:r>
            <a:r>
              <a:rPr lang="en-US" altLang="en-US" sz="2800" b="1"/>
              <a:t>arithmetic mean </a:t>
            </a:r>
            <a:r>
              <a:rPr lang="en-US" altLang="en-US" sz="2800"/>
              <a:t>or</a:t>
            </a:r>
            <a:r>
              <a:rPr lang="en-US" altLang="en-US" sz="2800" b="1"/>
              <a:t> average</a:t>
            </a:r>
            <a:r>
              <a:rPr lang="en-US" altLang="en-US" sz="2800"/>
              <a:t>) of a set of data is found by adding up all the items and then dividing by the sum of the number of items.</a:t>
            </a:r>
          </a:p>
        </p:txBody>
      </p:sp>
      <p:graphicFrame>
        <p:nvGraphicFramePr>
          <p:cNvPr id="16388" name="Object 18"/>
          <p:cNvGraphicFramePr>
            <a:graphicFrameLocks noChangeAspect="1"/>
          </p:cNvGraphicFramePr>
          <p:nvPr/>
        </p:nvGraphicFramePr>
        <p:xfrm>
          <a:off x="5257800" y="2451100"/>
          <a:ext cx="4286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39579" imgH="164957" progId="">
                  <p:embed/>
                </p:oleObj>
              </mc:Choice>
              <mc:Fallback>
                <p:oleObj name="Equation" r:id="rId3" imgW="139579" imgH="16495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51100"/>
                        <a:ext cx="4286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9"/>
          <p:cNvGraphicFramePr>
            <a:graphicFrameLocks noChangeAspect="1"/>
          </p:cNvGraphicFramePr>
          <p:nvPr/>
        </p:nvGraphicFramePr>
        <p:xfrm>
          <a:off x="7162800" y="3200400"/>
          <a:ext cx="4206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52268" imgH="164957" progId="">
                  <p:embed/>
                </p:oleObj>
              </mc:Choice>
              <mc:Fallback>
                <p:oleObj name="Equation" r:id="rId5" imgW="152268" imgH="16495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00400"/>
                        <a:ext cx="4206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16391" name="Rectangle 1"/>
          <p:cNvSpPr>
            <a:spLocks noChangeArrowheads="1"/>
          </p:cNvSpPr>
          <p:nvPr/>
        </p:nvSpPr>
        <p:spPr bwMode="auto">
          <a:xfrm>
            <a:off x="0" y="24495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The mean of a sample is denoted by      (read “</a:t>
            </a:r>
            <a:r>
              <a:rPr lang="en-US" altLang="en-US" sz="2800" i="1">
                <a:solidFill>
                  <a:srgbClr val="FF0000"/>
                </a:solidFill>
              </a:rPr>
              <a:t>x</a:t>
            </a:r>
            <a:r>
              <a:rPr lang="en-US" altLang="en-US" sz="2800">
                <a:solidFill>
                  <a:srgbClr val="FF0000"/>
                </a:solidFill>
              </a:rPr>
              <a:t> bar”). </a:t>
            </a:r>
          </a:p>
        </p:txBody>
      </p:sp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-9525" y="313372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70C0"/>
                </a:solidFill>
              </a:rPr>
              <a:t>The mean of a complete population is denoted by      (the lower case Greek letter </a:t>
            </a:r>
            <a:r>
              <a:rPr lang="en-US" altLang="en-US" sz="2800" i="1">
                <a:solidFill>
                  <a:srgbClr val="0070C0"/>
                </a:solidFill>
              </a:rPr>
              <a:t>mu</a:t>
            </a:r>
            <a:r>
              <a:rPr lang="en-US" altLang="en-US" sz="2800">
                <a:solidFill>
                  <a:srgbClr val="0070C0"/>
                </a:solidFill>
              </a:rPr>
              <a:t>).</a:t>
            </a:r>
          </a:p>
        </p:txBody>
      </p:sp>
      <p:sp>
        <p:nvSpPr>
          <p:cNvPr id="16393" name="Text Box 3"/>
          <p:cNvSpPr txBox="1">
            <a:spLocks noChangeArrowheads="1"/>
          </p:cNvSpPr>
          <p:nvPr/>
        </p:nvSpPr>
        <p:spPr bwMode="auto">
          <a:xfrm>
            <a:off x="0" y="40973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BC2C3A"/>
                </a:solidFill>
              </a:rPr>
              <a:t>The </a:t>
            </a:r>
            <a:r>
              <a:rPr lang="en-US" altLang="en-US" sz="2800" b="1">
                <a:solidFill>
                  <a:srgbClr val="BC2C3A"/>
                </a:solidFill>
              </a:rPr>
              <a:t>mean</a:t>
            </a:r>
            <a:r>
              <a:rPr lang="en-US" altLang="en-US" sz="2800">
                <a:solidFill>
                  <a:srgbClr val="BC2C3A"/>
                </a:solidFill>
              </a:rPr>
              <a:t> of </a:t>
            </a:r>
            <a:r>
              <a:rPr lang="en-US" altLang="en-US" sz="2800" i="1">
                <a:solidFill>
                  <a:srgbClr val="BC2C3A"/>
                </a:solidFill>
              </a:rPr>
              <a:t>n</a:t>
            </a:r>
            <a:r>
              <a:rPr lang="en-US" altLang="en-US" sz="2800">
                <a:solidFill>
                  <a:srgbClr val="BC2C3A"/>
                </a:solidFill>
              </a:rPr>
              <a:t> data items </a:t>
            </a:r>
            <a:r>
              <a:rPr lang="en-US" altLang="en-US" sz="2800" i="1">
                <a:solidFill>
                  <a:srgbClr val="BC2C3A"/>
                </a:solidFill>
              </a:rPr>
              <a:t>x</a:t>
            </a:r>
            <a:r>
              <a:rPr lang="en-US" altLang="en-US" sz="2800" baseline="-25000">
                <a:solidFill>
                  <a:srgbClr val="BC2C3A"/>
                </a:solidFill>
              </a:rPr>
              <a:t>1</a:t>
            </a:r>
            <a:r>
              <a:rPr lang="en-US" altLang="en-US" sz="2800">
                <a:solidFill>
                  <a:srgbClr val="BC2C3A"/>
                </a:solidFill>
              </a:rPr>
              <a:t>, </a:t>
            </a:r>
            <a:r>
              <a:rPr lang="en-US" altLang="en-US" sz="2800" i="1">
                <a:solidFill>
                  <a:srgbClr val="BC2C3A"/>
                </a:solidFill>
              </a:rPr>
              <a:t>x</a:t>
            </a:r>
            <a:r>
              <a:rPr lang="en-US" altLang="en-US" sz="2800" baseline="-25000">
                <a:solidFill>
                  <a:srgbClr val="BC2C3A"/>
                </a:solidFill>
              </a:rPr>
              <a:t>2</a:t>
            </a:r>
            <a:r>
              <a:rPr lang="en-US" altLang="en-US" sz="2800">
                <a:solidFill>
                  <a:srgbClr val="BC2C3A"/>
                </a:solidFill>
              </a:rPr>
              <a:t>,…, </a:t>
            </a:r>
            <a:r>
              <a:rPr lang="en-US" altLang="en-US" sz="2800" i="1">
                <a:solidFill>
                  <a:srgbClr val="BC2C3A"/>
                </a:solidFill>
              </a:rPr>
              <a:t>x</a:t>
            </a:r>
            <a:r>
              <a:rPr lang="en-US" altLang="en-US" sz="2800" i="1" baseline="-25000">
                <a:solidFill>
                  <a:srgbClr val="BC2C3A"/>
                </a:solidFill>
              </a:rPr>
              <a:t>n</a:t>
            </a:r>
            <a:r>
              <a:rPr lang="en-US" altLang="en-US" sz="2800">
                <a:solidFill>
                  <a:srgbClr val="BC2C3A"/>
                </a:solidFill>
              </a:rPr>
              <a:t>, is given by the formula</a:t>
            </a:r>
          </a:p>
        </p:txBody>
      </p:sp>
      <p:sp>
        <p:nvSpPr>
          <p:cNvPr id="13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62000" y="5000625"/>
            <a:ext cx="3429000" cy="70070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4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343525" y="4924000"/>
            <a:ext cx="2209800" cy="77732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6396" name="Text Box 5"/>
          <p:cNvSpPr txBox="1">
            <a:spLocks noChangeArrowheads="1"/>
          </p:cNvSpPr>
          <p:nvPr/>
        </p:nvSpPr>
        <p:spPr bwMode="auto">
          <a:xfrm>
            <a:off x="4343400" y="5062538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BC2C3A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21426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16387" grpId="0"/>
      <p:bldP spid="16391" grpId="0"/>
      <p:bldP spid="16392" grpId="0"/>
      <p:bldP spid="16393" grpId="0"/>
      <p:bldP spid="163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533400"/>
            <a:ext cx="9153525" cy="4572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BC2C3A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800" dirty="0" smtClean="0">
                <a:solidFill>
                  <a:srgbClr val="BC2C3A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Ten students were polled as to the number of siblings in their individual families. </a:t>
            </a:r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0" y="202882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The raw data is the following set: {3, 2, 2, 1, 3, 6, 3, 3, 4, 2}. 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26447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Find the mean number of siblings for the ten students.</a:t>
            </a:r>
          </a:p>
        </p:txBody>
      </p:sp>
      <p:sp>
        <p:nvSpPr>
          <p:cNvPr id="12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38100" y="3399190"/>
            <a:ext cx="9144000" cy="70070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3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9525" y="4099895"/>
            <a:ext cx="9144000" cy="70070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4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38100" y="4800600"/>
            <a:ext cx="9144000" cy="70070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5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886200" y="5496505"/>
            <a:ext cx="1524000" cy="52322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5257800" y="5500688"/>
            <a:ext cx="1304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BC2C3A"/>
                </a:solidFill>
              </a:rPr>
              <a:t>siblings</a:t>
            </a:r>
          </a:p>
        </p:txBody>
      </p:sp>
    </p:spTree>
    <p:extLst>
      <p:ext uri="{BB962C8B-B14F-4D97-AF65-F5344CB8AC3E}">
        <p14:creationId xmlns:p14="http://schemas.microsoft.com/office/powerpoint/2010/main" val="333124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17411" grpId="0"/>
      <p:bldP spid="17413" grpId="0"/>
      <p:bldP spid="17414" grpId="0"/>
      <p:bldP spid="174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BC2C3A"/>
                </a:solidFill>
                <a:latin typeface="Times New Roman" pitchFamily="18" charset="0"/>
                <a:cs typeface="Times New Roman" pitchFamily="18" charset="0"/>
              </a:rPr>
              <a:t>Weighted Mean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The </a:t>
            </a:r>
            <a:r>
              <a:rPr lang="en-US" altLang="en-US" sz="2800" b="1"/>
              <a:t>weighted mean</a:t>
            </a:r>
            <a:r>
              <a:rPr lang="en-US" altLang="en-US" sz="2800"/>
              <a:t> of </a:t>
            </a:r>
            <a:r>
              <a:rPr lang="en-US" altLang="en-US" sz="2800" i="1"/>
              <a:t>n</a:t>
            </a:r>
            <a:r>
              <a:rPr lang="en-US" altLang="en-US" sz="2800"/>
              <a:t> numbers </a:t>
            </a:r>
            <a:r>
              <a:rPr lang="en-US" altLang="en-US" sz="2800" i="1"/>
              <a:t>x</a:t>
            </a:r>
            <a:r>
              <a:rPr lang="en-US" altLang="en-US" sz="2800" baseline="-25000"/>
              <a:t>1</a:t>
            </a:r>
            <a:r>
              <a:rPr lang="en-US" altLang="en-US" sz="2800"/>
              <a:t>, </a:t>
            </a:r>
            <a:r>
              <a:rPr lang="en-US" altLang="en-US" sz="2800" i="1"/>
              <a:t>x</a:t>
            </a:r>
            <a:r>
              <a:rPr lang="en-US" altLang="en-US" sz="2800" baseline="-25000"/>
              <a:t>2</a:t>
            </a:r>
            <a:r>
              <a:rPr lang="en-US" altLang="en-US" sz="2800"/>
              <a:t>,…, </a:t>
            </a:r>
            <a:r>
              <a:rPr lang="en-US" altLang="en-US" sz="2800" i="1"/>
              <a:t>x</a:t>
            </a:r>
            <a:r>
              <a:rPr lang="en-US" altLang="en-US" sz="2800" i="1" baseline="-25000"/>
              <a:t>n</a:t>
            </a:r>
            <a:r>
              <a:rPr lang="en-US" altLang="en-US" sz="2800"/>
              <a:t>, that are weighted by the respective factors </a:t>
            </a:r>
            <a:r>
              <a:rPr lang="en-US" altLang="en-US" sz="2800" i="1"/>
              <a:t>f</a:t>
            </a:r>
            <a:r>
              <a:rPr lang="en-US" altLang="en-US" sz="2800" baseline="-25000"/>
              <a:t>1</a:t>
            </a:r>
            <a:r>
              <a:rPr lang="en-US" altLang="en-US" sz="2800"/>
              <a:t>, </a:t>
            </a:r>
            <a:r>
              <a:rPr lang="en-US" altLang="en-US" sz="2800" i="1"/>
              <a:t>f</a:t>
            </a:r>
            <a:r>
              <a:rPr lang="en-US" altLang="en-US" sz="2800" baseline="-25000"/>
              <a:t>2</a:t>
            </a:r>
            <a:r>
              <a:rPr lang="en-US" altLang="en-US" sz="2800"/>
              <a:t>,…, </a:t>
            </a:r>
            <a:r>
              <a:rPr lang="en-US" altLang="en-US" sz="2800" i="1"/>
              <a:t>f</a:t>
            </a:r>
            <a:r>
              <a:rPr lang="en-US" altLang="en-US" sz="2800" i="1" baseline="-25000"/>
              <a:t>n</a:t>
            </a:r>
            <a:r>
              <a:rPr lang="en-US" altLang="en-US" sz="2800"/>
              <a:t> is given by the formula:</a:t>
            </a:r>
          </a:p>
        </p:txBody>
      </p:sp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3048000" y="2362200"/>
          <a:ext cx="260191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927100" imgH="482600" progId="">
                  <p:embed/>
                </p:oleObj>
              </mc:Choice>
              <mc:Fallback>
                <p:oleObj name="Equation" r:id="rId3" imgW="927100" imgH="482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2601913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</p:spTree>
    <p:extLst>
      <p:ext uri="{BB962C8B-B14F-4D97-AF65-F5344CB8AC3E}">
        <p14:creationId xmlns:p14="http://schemas.microsoft.com/office/powerpoint/2010/main" val="36508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BC2C3A"/>
                </a:solidFill>
                <a:latin typeface="Times New Roman" pitchFamily="18" charset="0"/>
                <a:cs typeface="Times New Roman" pitchFamily="18" charset="0"/>
              </a:rPr>
              <a:t>Weighted Mean </a:t>
            </a: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33525" y="2514600"/>
          <a:ext cx="6096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Points (x)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Credits (f)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* f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History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Health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Art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504" name="TextBox 2"/>
          <p:cNvSpPr txBox="1">
            <a:spLocks noChangeArrowheads="1"/>
          </p:cNvSpPr>
          <p:nvPr/>
        </p:nvSpPr>
        <p:spPr bwMode="auto">
          <a:xfrm>
            <a:off x="6410325" y="2895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1800"/>
              <a:t>20</a:t>
            </a:r>
          </a:p>
        </p:txBody>
      </p:sp>
      <p:sp>
        <p:nvSpPr>
          <p:cNvPr id="19505" name="TextBox 7"/>
          <p:cNvSpPr txBox="1">
            <a:spLocks noChangeArrowheads="1"/>
          </p:cNvSpPr>
          <p:nvPr/>
        </p:nvSpPr>
        <p:spPr bwMode="auto">
          <a:xfrm>
            <a:off x="6410325" y="32639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1800"/>
              <a:t>9</a:t>
            </a:r>
          </a:p>
        </p:txBody>
      </p:sp>
      <p:sp>
        <p:nvSpPr>
          <p:cNvPr id="19506" name="TextBox 8"/>
          <p:cNvSpPr txBox="1">
            <a:spLocks noChangeArrowheads="1"/>
          </p:cNvSpPr>
          <p:nvPr/>
        </p:nvSpPr>
        <p:spPr bwMode="auto">
          <a:xfrm>
            <a:off x="6419850" y="3632200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1800"/>
              <a:t>8</a:t>
            </a:r>
          </a:p>
        </p:txBody>
      </p:sp>
      <p:sp>
        <p:nvSpPr>
          <p:cNvPr id="19507" name="TextBox 9"/>
          <p:cNvSpPr txBox="1">
            <a:spLocks noChangeArrowheads="1"/>
          </p:cNvSpPr>
          <p:nvPr/>
        </p:nvSpPr>
        <p:spPr bwMode="auto">
          <a:xfrm>
            <a:off x="6419850" y="40005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1800"/>
              <a:t>4</a:t>
            </a:r>
          </a:p>
        </p:txBody>
      </p:sp>
      <p:sp>
        <p:nvSpPr>
          <p:cNvPr id="19508" name="TextBox 3"/>
          <p:cNvSpPr txBox="1">
            <a:spLocks noChangeArrowheads="1"/>
          </p:cNvSpPr>
          <p:nvPr/>
        </p:nvSpPr>
        <p:spPr bwMode="auto">
          <a:xfrm>
            <a:off x="0" y="11430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/>
              <a:t>Listed below are the grades of a students semester courses.  Calculate the Grade Point Average (GPA).</a:t>
            </a:r>
          </a:p>
        </p:txBody>
      </p:sp>
      <p:sp>
        <p:nvSpPr>
          <p:cNvPr id="12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8100" y="4924000"/>
            <a:ext cx="2209800" cy="82452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3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152650" y="4976570"/>
            <a:ext cx="4610100" cy="72346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4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791325" y="4974526"/>
            <a:ext cx="2352675" cy="72346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5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676400" y="5847132"/>
            <a:ext cx="1524000" cy="723468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6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524250" y="5947256"/>
            <a:ext cx="1752600" cy="52322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17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57850" y="5947256"/>
            <a:ext cx="1990725" cy="523220"/>
          </a:xfrm>
          <a:prstGeom prst="rect">
            <a:avLst/>
          </a:prstGeom>
          <a:blipFill rotWithShape="1">
            <a:blip r:embed="rId7"/>
            <a:stretch>
              <a:fillRect l="-3670" t="-11765" b="-32941"/>
            </a:stretch>
          </a:blip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961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4" grpId="0"/>
      <p:bldP spid="19505" grpId="0"/>
      <p:bldP spid="19506" grpId="0"/>
      <p:bldP spid="19507" grpId="0"/>
      <p:bldP spid="195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Another measure of central tendency, is the </a:t>
            </a:r>
            <a:r>
              <a:rPr lang="en-US" altLang="en-US" sz="2800" b="1"/>
              <a:t>median</a:t>
            </a:r>
            <a:r>
              <a:rPr lang="en-US" altLang="en-US" sz="2800"/>
              <a:t>.  </a:t>
            </a:r>
          </a:p>
        </p:txBody>
      </p:sp>
      <p:sp>
        <p:nvSpPr>
          <p:cNvPr id="2048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0" y="2573338"/>
            <a:ext cx="917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</a:rPr>
              <a:t>The median is not as sensitive to extreme values as the mean.</a:t>
            </a:r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9525" y="161925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This measure divides a group of numbers into two parts, with half the numbers below the median and half above it.</a:t>
            </a:r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9525" y="3454400"/>
            <a:ext cx="9134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3300"/>
                </a:solidFill>
              </a:rPr>
              <a:t>To find the </a:t>
            </a:r>
            <a:r>
              <a:rPr lang="en-US" altLang="en-US" sz="2800" b="1">
                <a:solidFill>
                  <a:srgbClr val="003300"/>
                </a:solidFill>
              </a:rPr>
              <a:t>median </a:t>
            </a:r>
            <a:r>
              <a:rPr lang="en-US" altLang="en-US" sz="2800">
                <a:solidFill>
                  <a:srgbClr val="003300"/>
                </a:solidFill>
              </a:rPr>
              <a:t>of a group of items:</a:t>
            </a:r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-9525" y="39957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3300"/>
                </a:solidFill>
              </a:rPr>
              <a:t>	1. </a:t>
            </a:r>
            <a:r>
              <a:rPr lang="en-US" altLang="en-US" sz="2800">
                <a:solidFill>
                  <a:srgbClr val="003300"/>
                </a:solidFill>
              </a:rPr>
              <a:t>Rank the items.</a:t>
            </a:r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-19050" y="451802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3300"/>
                </a:solidFill>
              </a:rPr>
              <a:t>	2. </a:t>
            </a:r>
            <a:r>
              <a:rPr lang="en-US" altLang="en-US" sz="2800">
                <a:solidFill>
                  <a:srgbClr val="003300"/>
                </a:solidFill>
              </a:rPr>
              <a:t>If the number of items is </a:t>
            </a:r>
            <a:r>
              <a:rPr lang="en-US" altLang="en-US" sz="2800" b="1" i="1" u="sng">
                <a:solidFill>
                  <a:srgbClr val="003300"/>
                </a:solidFill>
              </a:rPr>
              <a:t>odd</a:t>
            </a:r>
            <a:r>
              <a:rPr lang="en-US" altLang="en-US" sz="2800">
                <a:solidFill>
                  <a:srgbClr val="003300"/>
                </a:solidFill>
              </a:rPr>
              <a:t>, the median is the 	middle item in the list.</a:t>
            </a:r>
          </a:p>
        </p:txBody>
      </p:sp>
      <p:sp>
        <p:nvSpPr>
          <p:cNvPr id="20490" name="Rectangle 7"/>
          <p:cNvSpPr>
            <a:spLocks noChangeArrowheads="1"/>
          </p:cNvSpPr>
          <p:nvPr/>
        </p:nvSpPr>
        <p:spPr bwMode="auto">
          <a:xfrm>
            <a:off x="0" y="5472113"/>
            <a:ext cx="9153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3300"/>
                </a:solidFill>
              </a:rPr>
              <a:t>	3.</a:t>
            </a:r>
            <a:r>
              <a:rPr lang="en-US" altLang="en-US" sz="2800">
                <a:solidFill>
                  <a:srgbClr val="003300"/>
                </a:solidFill>
              </a:rPr>
              <a:t> If the number of items is </a:t>
            </a:r>
            <a:r>
              <a:rPr lang="en-US" altLang="en-US" sz="2800" b="1" i="1" u="sng">
                <a:solidFill>
                  <a:srgbClr val="003300"/>
                </a:solidFill>
              </a:rPr>
              <a:t>even</a:t>
            </a:r>
            <a:r>
              <a:rPr lang="en-US" altLang="en-US" sz="2800">
                <a:solidFill>
                  <a:srgbClr val="003300"/>
                </a:solidFill>
              </a:rPr>
              <a:t>, the median is the 	mean of the two middle numbers.</a:t>
            </a:r>
          </a:p>
        </p:txBody>
      </p:sp>
    </p:spTree>
    <p:extLst>
      <p:ext uri="{BB962C8B-B14F-4D97-AF65-F5344CB8AC3E}">
        <p14:creationId xmlns:p14="http://schemas.microsoft.com/office/powerpoint/2010/main" val="16210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5" grpId="0"/>
      <p:bldP spid="20486" grpId="0"/>
      <p:bldP spid="20487" grpId="0"/>
      <p:bldP spid="20488" grpId="0"/>
      <p:bldP spid="20489" grpId="0"/>
      <p:bldP spid="204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457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smtClean="0">
                <a:solidFill>
                  <a:srgbClr val="0070C0"/>
                </a:solidFill>
              </a:rPr>
              <a:t>Example: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Ten</a:t>
            </a:r>
            <a:r>
              <a:rPr lang="en-US" altLang="en-US" sz="2800"/>
              <a:t> students in a math class were polled as to the number of siblings in their individual families and the results were: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			3, 2, 2, 1, 1, 6, 3, 3, 4, 2.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Find the median number of siblings for the ten students.</a:t>
            </a:r>
          </a:p>
        </p:txBody>
      </p:sp>
      <p:sp>
        <p:nvSpPr>
          <p:cNvPr id="480263" name="Text Box 7"/>
          <p:cNvSpPr txBox="1">
            <a:spLocks noChangeArrowheads="1"/>
          </p:cNvSpPr>
          <p:nvPr/>
        </p:nvSpPr>
        <p:spPr bwMode="auto">
          <a:xfrm>
            <a:off x="0" y="5078413"/>
            <a:ext cx="9144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7030A0"/>
                </a:solidFill>
              </a:rPr>
              <a:t>Data in order: 1, 1, 2, 2, 2, 3, 3, 3, 4, 6</a:t>
            </a:r>
          </a:p>
        </p:txBody>
      </p:sp>
      <p:sp>
        <p:nvSpPr>
          <p:cNvPr id="480266" name="Text Box 10"/>
          <p:cNvSpPr txBox="1">
            <a:spLocks noChangeArrowheads="1"/>
          </p:cNvSpPr>
          <p:nvPr/>
        </p:nvSpPr>
        <p:spPr bwMode="auto">
          <a:xfrm>
            <a:off x="1920875" y="5795963"/>
            <a:ext cx="1355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</a:rPr>
              <a:t>Median</a:t>
            </a:r>
          </a:p>
        </p:txBody>
      </p:sp>
      <p:sp>
        <p:nvSpPr>
          <p:cNvPr id="21510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Median</a:t>
            </a:r>
          </a:p>
        </p:txBody>
      </p:sp>
      <p:sp>
        <p:nvSpPr>
          <p:cNvPr id="2151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21514" name="Rectangle 1"/>
          <p:cNvSpPr>
            <a:spLocks noChangeArrowheads="1"/>
          </p:cNvSpPr>
          <p:nvPr/>
        </p:nvSpPr>
        <p:spPr bwMode="auto">
          <a:xfrm>
            <a:off x="3276600" y="5791200"/>
            <a:ext cx="1555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</a:rPr>
              <a:t>= (2+3)/2</a:t>
            </a:r>
          </a:p>
        </p:txBody>
      </p:sp>
      <p:sp>
        <p:nvSpPr>
          <p:cNvPr id="21515" name="Rectangle 2"/>
          <p:cNvSpPr>
            <a:spLocks noChangeArrowheads="1"/>
          </p:cNvSpPr>
          <p:nvPr/>
        </p:nvSpPr>
        <p:spPr bwMode="auto">
          <a:xfrm>
            <a:off x="4892675" y="5795963"/>
            <a:ext cx="925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</a:rPr>
              <a:t>= 2.5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3770313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C00000"/>
                </a:solidFill>
              </a:rPr>
              <a:t>Position of the median: 10/2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267200" y="3770313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C00000"/>
                </a:solidFill>
              </a:rPr>
              <a:t>= 5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8100" y="42894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C00000"/>
                </a:solidFill>
              </a:rPr>
              <a:t>Between the 5</a:t>
            </a:r>
            <a:r>
              <a:rPr lang="en-US" altLang="en-US" sz="2800" baseline="30000">
                <a:solidFill>
                  <a:srgbClr val="C00000"/>
                </a:solidFill>
              </a:rPr>
              <a:t>th</a:t>
            </a:r>
            <a:r>
              <a:rPr lang="en-US" altLang="en-US" sz="2800">
                <a:solidFill>
                  <a:srgbClr val="C00000"/>
                </a:solidFill>
              </a:rPr>
              <a:t> and 6</a:t>
            </a:r>
            <a:r>
              <a:rPr lang="en-US" altLang="en-US" sz="2800" baseline="30000">
                <a:solidFill>
                  <a:srgbClr val="C00000"/>
                </a:solidFill>
              </a:rPr>
              <a:t>th</a:t>
            </a:r>
            <a:r>
              <a:rPr lang="en-US" altLang="en-US" sz="2800">
                <a:solidFill>
                  <a:srgbClr val="C00000"/>
                </a:solidFill>
              </a:rPr>
              <a:t> values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813425" y="5795963"/>
            <a:ext cx="1300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</a:rPr>
              <a:t>siblings</a:t>
            </a:r>
          </a:p>
        </p:txBody>
      </p:sp>
      <p:sp>
        <p:nvSpPr>
          <p:cNvPr id="2" name="Oval 1"/>
          <p:cNvSpPr/>
          <p:nvPr/>
        </p:nvSpPr>
        <p:spPr>
          <a:xfrm>
            <a:off x="3467100" y="5065713"/>
            <a:ext cx="7620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480263" grpId="0"/>
      <p:bldP spid="480266" grpId="0"/>
      <p:bldP spid="21514" grpId="0"/>
      <p:bldP spid="21515" grpId="0"/>
      <p:bldP spid="13" grpId="0"/>
      <p:bldP spid="14" grpId="0"/>
      <p:bldP spid="15" grpId="0"/>
      <p:bldP spid="16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Nine</a:t>
            </a:r>
            <a:r>
              <a:rPr lang="en-US" altLang="en-US" sz="2800"/>
              <a:t> students in a math class were polled as to the number of siblings in their individual families and the results were: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			3, 2, 2, 1, 6, 3, 3, 4, 2.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Find the median number of siblings for the ten students.</a:t>
            </a:r>
          </a:p>
        </p:txBody>
      </p:sp>
      <p:sp>
        <p:nvSpPr>
          <p:cNvPr id="480263" name="Text Box 7"/>
          <p:cNvSpPr txBox="1">
            <a:spLocks noChangeArrowheads="1"/>
          </p:cNvSpPr>
          <p:nvPr/>
        </p:nvSpPr>
        <p:spPr bwMode="auto">
          <a:xfrm>
            <a:off x="0" y="5083175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7030A0"/>
                </a:solidFill>
              </a:rPr>
              <a:t>In order: 1, 2, 2, 2, 3, 3, 3, 4, 6</a:t>
            </a:r>
          </a:p>
        </p:txBody>
      </p:sp>
      <p:sp>
        <p:nvSpPr>
          <p:cNvPr id="480266" name="Text Box 10"/>
          <p:cNvSpPr txBox="1">
            <a:spLocks noChangeArrowheads="1"/>
          </p:cNvSpPr>
          <p:nvPr/>
        </p:nvSpPr>
        <p:spPr bwMode="auto">
          <a:xfrm>
            <a:off x="2255838" y="5805488"/>
            <a:ext cx="1858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</a:rPr>
              <a:t>Median = 3</a:t>
            </a:r>
          </a:p>
        </p:txBody>
      </p:sp>
      <p:sp>
        <p:nvSpPr>
          <p:cNvPr id="22533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Median</a:t>
            </a:r>
          </a:p>
        </p:txBody>
      </p:sp>
      <p:sp>
        <p:nvSpPr>
          <p:cNvPr id="2253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3770313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C00000"/>
                </a:solidFill>
              </a:rPr>
              <a:t>Position of the median: 9/2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114800" y="3770313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C00000"/>
                </a:solidFill>
              </a:rPr>
              <a:t>= 4.5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42894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C00000"/>
                </a:solidFill>
              </a:rPr>
              <a:t>The 5</a:t>
            </a:r>
            <a:r>
              <a:rPr lang="en-US" altLang="en-US" sz="2800" baseline="30000">
                <a:solidFill>
                  <a:srgbClr val="C00000"/>
                </a:solidFill>
              </a:rPr>
              <a:t>th</a:t>
            </a:r>
            <a:r>
              <a:rPr lang="en-US" altLang="en-US" sz="2800">
                <a:solidFill>
                  <a:srgbClr val="C00000"/>
                </a:solidFill>
              </a:rPr>
              <a:t> value</a:t>
            </a:r>
          </a:p>
        </p:txBody>
      </p:sp>
      <p:sp>
        <p:nvSpPr>
          <p:cNvPr id="2" name="Oval 1"/>
          <p:cNvSpPr/>
          <p:nvPr/>
        </p:nvSpPr>
        <p:spPr>
          <a:xfrm>
            <a:off x="2743200" y="5083175"/>
            <a:ext cx="381000" cy="519113"/>
          </a:xfrm>
          <a:prstGeom prst="ellipse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114800" y="5805488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</a:rPr>
              <a:t>siblings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0668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03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480263" grpId="0"/>
      <p:bldP spid="480266" grpId="0"/>
      <p:bldP spid="10" grpId="0"/>
      <p:bldP spid="11" grpId="0"/>
      <p:bldP spid="13" grpId="0"/>
      <p:bldP spid="2" grpId="0" animBg="1"/>
      <p:bldP spid="14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Median in a Frequency Distribution</a:t>
            </a: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Median</a:t>
            </a:r>
          </a:p>
        </p:txBody>
      </p:sp>
      <p:sp>
        <p:nvSpPr>
          <p:cNvPr id="2355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cs typeface="Times New Roman" pitchFamily="18" charset="0"/>
              </a:rPr>
              <a:t>12.2 – Measures of Central Tendency</a:t>
            </a:r>
          </a:p>
        </p:txBody>
      </p:sp>
      <p:sp>
        <p:nvSpPr>
          <p:cNvPr id="23557" name="Rectangle 2"/>
          <p:cNvSpPr txBox="1">
            <a:spLocks noChangeArrowheads="1"/>
          </p:cNvSpPr>
          <p:nvPr/>
        </p:nvSpPr>
        <p:spPr bwMode="auto">
          <a:xfrm>
            <a:off x="-9525" y="1600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cs typeface="Times New Roman" pitchFamily="18" charset="0"/>
              </a:rPr>
              <a:t>Example: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Find the median for the distribution.</a:t>
            </a:r>
          </a:p>
        </p:txBody>
      </p:sp>
      <p:graphicFrame>
        <p:nvGraphicFramePr>
          <p:cNvPr id="12" name="Group 36"/>
          <p:cNvGraphicFramePr>
            <a:graphicFrameLocks noGrp="1"/>
          </p:cNvGraphicFramePr>
          <p:nvPr/>
        </p:nvGraphicFramePr>
        <p:xfrm>
          <a:off x="1514475" y="2652713"/>
          <a:ext cx="6096000" cy="1270000"/>
        </p:xfrm>
        <a:graphic>
          <a:graphicData uri="http://schemas.openxmlformats.org/drawingml/2006/table">
            <a:tbl>
              <a:tblPr/>
              <a:tblGrid>
                <a:gridCol w="2209800"/>
                <a:gridCol w="838200"/>
                <a:gridCol w="762000"/>
                <a:gridCol w="762000"/>
                <a:gridCol w="762000"/>
                <a:gridCol w="7620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Value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Frequency (f)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4038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Position of the median is the sum of the frequencies divided by 2.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4889500"/>
            <a:ext cx="3505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Position of the median =</a:t>
            </a:r>
          </a:p>
        </p:txBody>
      </p:sp>
      <p:cxnSp>
        <p:nvCxnSpPr>
          <p:cNvPr id="3" name="Straight Connector 2"/>
          <p:cNvCxnSpPr>
            <a:stCxn id="14" idx="3"/>
          </p:cNvCxnSpPr>
          <p:nvPr/>
        </p:nvCxnSpPr>
        <p:spPr>
          <a:xfrm>
            <a:off x="3505200" y="5156200"/>
            <a:ext cx="13049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5" name="TextBox 3"/>
          <p:cNvSpPr txBox="1">
            <a:spLocks noChangeArrowheads="1"/>
          </p:cNvSpPr>
          <p:nvPr/>
        </p:nvSpPr>
        <p:spPr bwMode="auto">
          <a:xfrm>
            <a:off x="3743325" y="457835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 (f)</a:t>
            </a:r>
            <a:endParaRPr lang="en-US" altLang="en-US" sz="2800">
              <a:solidFill>
                <a:srgbClr val="0070C0"/>
              </a:solidFill>
            </a:endParaRPr>
          </a:p>
        </p:txBody>
      </p:sp>
      <p:sp>
        <p:nvSpPr>
          <p:cNvPr id="23586" name="TextBox 17"/>
          <p:cNvSpPr txBox="1">
            <a:spLocks noChangeArrowheads="1"/>
          </p:cNvSpPr>
          <p:nvPr/>
        </p:nvSpPr>
        <p:spPr bwMode="auto">
          <a:xfrm>
            <a:off x="3990975" y="5164138"/>
            <a:ext cx="495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2</a:t>
            </a:r>
            <a:endParaRPr lang="en-US" altLang="en-US" sz="2800">
              <a:solidFill>
                <a:srgbClr val="0070C0"/>
              </a:solidFill>
            </a:endParaRPr>
          </a:p>
        </p:txBody>
      </p:sp>
      <p:sp>
        <p:nvSpPr>
          <p:cNvPr id="23587" name="TextBox 18"/>
          <p:cNvSpPr txBox="1">
            <a:spLocks noChangeArrowheads="1"/>
          </p:cNvSpPr>
          <p:nvPr/>
        </p:nvSpPr>
        <p:spPr bwMode="auto">
          <a:xfrm>
            <a:off x="4810125" y="4870450"/>
            <a:ext cx="381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70C0"/>
                </a:solidFill>
                <a:sym typeface="Symbol" pitchFamily="18" charset="2"/>
              </a:rPr>
              <a:t>=</a:t>
            </a:r>
            <a:endParaRPr lang="en-US" altLang="en-US">
              <a:solidFill>
                <a:srgbClr val="0070C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181600" y="5162550"/>
            <a:ext cx="114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9" name="TextBox 20"/>
          <p:cNvSpPr txBox="1">
            <a:spLocks noChangeArrowheads="1"/>
          </p:cNvSpPr>
          <p:nvPr/>
        </p:nvSpPr>
        <p:spPr bwMode="auto">
          <a:xfrm>
            <a:off x="5257800" y="45847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23</a:t>
            </a:r>
            <a:endParaRPr lang="en-US" altLang="en-US" sz="2800">
              <a:solidFill>
                <a:srgbClr val="0070C0"/>
              </a:solidFill>
            </a:endParaRPr>
          </a:p>
        </p:txBody>
      </p:sp>
      <p:sp>
        <p:nvSpPr>
          <p:cNvPr id="23590" name="TextBox 21"/>
          <p:cNvSpPr txBox="1">
            <a:spLocks noChangeArrowheads="1"/>
          </p:cNvSpPr>
          <p:nvPr/>
        </p:nvSpPr>
        <p:spPr bwMode="auto">
          <a:xfrm>
            <a:off x="5505450" y="5170488"/>
            <a:ext cx="495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2</a:t>
            </a:r>
            <a:endParaRPr lang="en-US" altLang="en-US" sz="2800">
              <a:solidFill>
                <a:srgbClr val="0070C0"/>
              </a:solidFill>
            </a:endParaRPr>
          </a:p>
        </p:txBody>
      </p:sp>
      <p:sp>
        <p:nvSpPr>
          <p:cNvPr id="23591" name="TextBox 22"/>
          <p:cNvSpPr txBox="1">
            <a:spLocks noChangeArrowheads="1"/>
          </p:cNvSpPr>
          <p:nvPr/>
        </p:nvSpPr>
        <p:spPr bwMode="auto">
          <a:xfrm>
            <a:off x="6324600" y="4870450"/>
            <a:ext cx="381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70C0"/>
                </a:solidFill>
                <a:sym typeface="Symbol" pitchFamily="18" charset="2"/>
              </a:rPr>
              <a:t>=</a:t>
            </a:r>
            <a:endParaRPr lang="en-US" altLang="en-US">
              <a:solidFill>
                <a:srgbClr val="0070C0"/>
              </a:solidFill>
            </a:endParaRPr>
          </a:p>
        </p:txBody>
      </p:sp>
      <p:sp>
        <p:nvSpPr>
          <p:cNvPr id="23592" name="TextBox 24"/>
          <p:cNvSpPr txBox="1">
            <a:spLocks noChangeArrowheads="1"/>
          </p:cNvSpPr>
          <p:nvPr/>
        </p:nvSpPr>
        <p:spPr bwMode="auto">
          <a:xfrm>
            <a:off x="6629400" y="49022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11.5</a:t>
            </a:r>
            <a:endParaRPr lang="en-US" altLang="en-US" sz="2800">
              <a:solidFill>
                <a:srgbClr val="0070C0"/>
              </a:solidFill>
            </a:endParaRPr>
          </a:p>
        </p:txBody>
      </p:sp>
      <p:sp>
        <p:nvSpPr>
          <p:cNvPr id="23593" name="TextBox 25"/>
          <p:cNvSpPr txBox="1">
            <a:spLocks noChangeArrowheads="1"/>
          </p:cNvSpPr>
          <p:nvPr/>
        </p:nvSpPr>
        <p:spPr bwMode="auto">
          <a:xfrm>
            <a:off x="7381875" y="49022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= 12</a:t>
            </a:r>
            <a:r>
              <a:rPr lang="en-US" altLang="en-US" sz="2800" baseline="30000">
                <a:solidFill>
                  <a:srgbClr val="0070C0"/>
                </a:solidFill>
                <a:sym typeface="Symbol" pitchFamily="18" charset="2"/>
              </a:rPr>
              <a:t>th</a:t>
            </a:r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 term</a:t>
            </a:r>
            <a:endParaRPr lang="en-US" altLang="en-US" sz="2800">
              <a:solidFill>
                <a:srgbClr val="0070C0"/>
              </a:solidFill>
            </a:endParaRPr>
          </a:p>
        </p:txBody>
      </p:sp>
      <p:sp>
        <p:nvSpPr>
          <p:cNvPr id="23594" name="TextBox 27"/>
          <p:cNvSpPr txBox="1">
            <a:spLocks noChangeArrowheads="1"/>
          </p:cNvSpPr>
          <p:nvPr/>
        </p:nvSpPr>
        <p:spPr bwMode="auto">
          <a:xfrm>
            <a:off x="0" y="6232525"/>
            <a:ext cx="9153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2060"/>
                </a:solidFill>
                <a:sym typeface="Symbol" pitchFamily="18" charset="2"/>
              </a:rPr>
              <a:t>The 12</a:t>
            </a:r>
            <a:r>
              <a:rPr lang="en-US" altLang="en-US" sz="2800" baseline="30000">
                <a:solidFill>
                  <a:srgbClr val="002060"/>
                </a:solidFill>
                <a:sym typeface="Symbol" pitchFamily="18" charset="2"/>
              </a:rPr>
              <a:t>th</a:t>
            </a:r>
            <a:r>
              <a:rPr lang="en-US" altLang="en-US" sz="2800">
                <a:solidFill>
                  <a:srgbClr val="002060"/>
                </a:solidFill>
                <a:sym typeface="Symbol" pitchFamily="18" charset="2"/>
              </a:rPr>
              <a:t> term is the median and its value is 4.</a:t>
            </a:r>
            <a:endParaRPr lang="en-US" altLang="en-US" sz="2800">
              <a:solidFill>
                <a:srgbClr val="002060"/>
              </a:solidFill>
            </a:endParaRPr>
          </a:p>
        </p:txBody>
      </p:sp>
      <p:sp>
        <p:nvSpPr>
          <p:cNvPr id="23595" name="TextBox 28"/>
          <p:cNvSpPr txBox="1">
            <a:spLocks noChangeArrowheads="1"/>
          </p:cNvSpPr>
          <p:nvPr/>
        </p:nvSpPr>
        <p:spPr bwMode="auto">
          <a:xfrm>
            <a:off x="-9525" y="5681663"/>
            <a:ext cx="9153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sym typeface="Symbol" pitchFamily="18" charset="2"/>
              </a:rPr>
              <a:t>Add the frequencies from either side until the sum is 12.</a:t>
            </a:r>
            <a:endParaRPr lang="en-US" alt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1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7" grpId="0"/>
      <p:bldP spid="23558" grpId="0"/>
      <p:bldP spid="13" grpId="0"/>
      <p:bldP spid="14" grpId="0"/>
      <p:bldP spid="23585" grpId="0"/>
      <p:bldP spid="23586" grpId="0"/>
      <p:bldP spid="23587" grpId="0"/>
      <p:bldP spid="23589" grpId="0"/>
      <p:bldP spid="23590" grpId="0"/>
      <p:bldP spid="23591" grpId="0"/>
      <p:bldP spid="23592" grpId="0"/>
      <p:bldP spid="23593" grpId="0"/>
      <p:bldP spid="23594" grpId="0"/>
      <p:bldP spid="235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950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Office Theme</vt:lpstr>
      <vt:lpstr>Equation</vt:lpstr>
      <vt:lpstr>12.2 – Measures of Central Tendency</vt:lpstr>
      <vt:lpstr>Mean</vt:lpstr>
      <vt:lpstr>Example:</vt:lpstr>
      <vt:lpstr>Weighted Mean </vt:lpstr>
      <vt:lpstr>Weighted Mean </vt:lpstr>
      <vt:lpstr>Median</vt:lpstr>
      <vt:lpstr>Example:</vt:lpstr>
      <vt:lpstr>PowerPoint Presentation</vt:lpstr>
      <vt:lpstr>Median in a Frequency Distribution</vt:lpstr>
      <vt:lpstr>PowerPoint Presentation</vt:lpstr>
      <vt:lpstr>Central Tendency from Stem-and-Leaf Displays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Kimberly Petway</cp:lastModifiedBy>
  <cp:revision>3</cp:revision>
  <dcterms:created xsi:type="dcterms:W3CDTF">2014-05-16T14:53:41Z</dcterms:created>
  <dcterms:modified xsi:type="dcterms:W3CDTF">2016-10-07T05:21:14Z</dcterms:modified>
</cp:coreProperties>
</file>