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4" r:id="rId12"/>
    <p:sldId id="266" r:id="rId13"/>
    <p:sldId id="267" r:id="rId14"/>
    <p:sldId id="268" r:id="rId15"/>
    <p:sldId id="269" r:id="rId16"/>
    <p:sldId id="270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5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0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7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4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5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7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0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3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DFBD6-7608-4E5C-A3C3-707A048D3873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A815D-EDE2-48FA-BF44-34DE39762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6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57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9-5 Symmetry</a:t>
            </a:r>
            <a:endParaRPr lang="en-US" sz="40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77875" y="2103437"/>
            <a:ext cx="7620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>
                <a:solidFill>
                  <a:srgbClr val="000000"/>
                </a:solidFill>
              </a:rPr>
              <a:t>You drew reflections and rotations of figures. </a:t>
            </a:r>
            <a:endParaRPr lang="en-US" altLang="en-US" sz="280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77875" y="4332287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 dirty="0"/>
              <a:t>Identify line and rotational symmetries in two-dimensional figures.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77875" y="5360987"/>
            <a:ext cx="76200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6075" indent="-346075">
              <a:defRPr>
                <a:solidFill>
                  <a:schemeClr val="tx1"/>
                </a:solidFill>
                <a:latin typeface="Arial" charset="0"/>
              </a:defRPr>
            </a:lvl1pPr>
            <a:lvl2pPr marL="4603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FontTx/>
              <a:buChar char="•"/>
            </a:pPr>
            <a:r>
              <a:rPr lang="en-US" altLang="en-US" sz="2800"/>
              <a:t>Identify line and rotational symmetries in three-dimensional figures.</a:t>
            </a:r>
          </a:p>
        </p:txBody>
      </p:sp>
      <p:pic>
        <p:nvPicPr>
          <p:cNvPr id="8" name="Then_img" descr="SubHeaders_ThenGraphic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382712"/>
            <a:ext cx="332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Now_img" descr="SubHeaders_NowGraphic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3687762"/>
            <a:ext cx="3327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07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FF33CC"/>
                    </a:solidFill>
                  </a:rPr>
                  <a:t>Order of symmetry </a:t>
                </a:r>
                <a:r>
                  <a:rPr lang="en-US" dirty="0" smtClean="0"/>
                  <a:t>– the number of times a figure maps onto itself as it rotates from 0° to 360°.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33CC"/>
                    </a:solidFill>
                  </a:rPr>
                  <a:t>magnitude of symmetry </a:t>
                </a:r>
                <a:r>
                  <a:rPr lang="en-US" dirty="0" smtClean="0"/>
                  <a:t>– the smallest angle through which a figure can be rotated so that it maps onto itself.  It can also be called the </a:t>
                </a:r>
                <a:r>
                  <a:rPr lang="en-US" dirty="0" smtClean="0">
                    <a:solidFill>
                      <a:srgbClr val="FF33CC"/>
                    </a:solidFill>
                  </a:rPr>
                  <a:t>angle of rotation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order and magnitude of a rotation are related by:</a:t>
                </a:r>
              </a:p>
              <a:p>
                <a:pPr marL="0" indent="0" algn="ctr">
                  <a:buNone/>
                </a:pPr>
                <a:r>
                  <a:rPr lang="en-US" sz="3900" b="1" dirty="0" smtClean="0">
                    <a:solidFill>
                      <a:schemeClr val="tx1"/>
                    </a:solidFill>
                  </a:rPr>
                  <a:t>Magnitude = 360°</a:t>
                </a:r>
                <a14:m>
                  <m:oMath xmlns:m="http://schemas.openxmlformats.org/officeDocument/2006/math">
                    <m:r>
                      <a:rPr lang="en-US" sz="39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3900" b="1" dirty="0" smtClean="0">
                    <a:solidFill>
                      <a:schemeClr val="tx1"/>
                    </a:solidFill>
                  </a:rPr>
                  <a:t> order</a:t>
                </a:r>
                <a:endParaRPr lang="en-US" sz="39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1704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04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52600" y="141366"/>
            <a:ext cx="59817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CD0000"/>
                </a:solidFill>
              </a:rPr>
              <a:t>Identify Rotational Symmetry</a:t>
            </a:r>
            <a:endParaRPr lang="en-US" altLang="en-US" sz="36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 sz="2000" b="1" dirty="0">
              <a:solidFill>
                <a:srgbClr val="EC1D24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76300" y="1076325"/>
            <a:ext cx="46863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A. </a:t>
            </a:r>
            <a:r>
              <a:rPr lang="en-US" altLang="en-US" sz="2400" b="1">
                <a:solidFill>
                  <a:srgbClr val="00539D"/>
                </a:solidFill>
              </a:rPr>
              <a:t>State whether the figure has rotational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locate the center of symmetry, and state the order and magnitude of symmetry.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33400" y="4525962"/>
            <a:ext cx="82296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Yes the star has order 5 rotatonal symmetry and magnitude 360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÷ 5 = 72°. The center of the star is the center of rotation.</a:t>
            </a:r>
          </a:p>
        </p:txBody>
      </p:sp>
      <p:pic>
        <p:nvPicPr>
          <p:cNvPr id="6" name="Picture 8" descr="09Geom09-05-2A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49362"/>
            <a:ext cx="226218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09Geom09-05-2A-A-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49362"/>
            <a:ext cx="2262188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  <p:bldP spid="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762000" y="504031"/>
            <a:ext cx="49911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B. </a:t>
            </a:r>
            <a:r>
              <a:rPr lang="en-US" altLang="en-US" sz="2400" b="1">
                <a:solidFill>
                  <a:srgbClr val="00539D"/>
                </a:solidFill>
              </a:rPr>
              <a:t>State whether the figure has rotational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locate the center of symmetry, and state the order and magnitude of symmetry.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419100" y="3953668"/>
            <a:ext cx="79343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propeller has order 3 rotational symmetry and magnitude 360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÷ 3 = 120°. The center of the propeller is the center of rotation.</a:t>
            </a:r>
          </a:p>
        </p:txBody>
      </p:sp>
      <p:pic>
        <p:nvPicPr>
          <p:cNvPr id="4" name="Picture 12" descr="09Geom09-05-2B-A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2268"/>
            <a:ext cx="2468563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3" descr="09Geom09-05-2B-B-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2268"/>
            <a:ext cx="2468563" cy="289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9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76300" y="635794"/>
            <a:ext cx="4991100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C. </a:t>
            </a:r>
            <a:r>
              <a:rPr lang="en-US" altLang="en-US" sz="2400" b="1">
                <a:solidFill>
                  <a:srgbClr val="00539D"/>
                </a:solidFill>
              </a:rPr>
              <a:t>State whether the figure has rotational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locate the center of symmetry, and state the order and magnitude of symmetry.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33400" y="4085431"/>
            <a:ext cx="79057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The gear has order 8 rotational symmetry and magnitude 360 </a:t>
            </a:r>
            <a:r>
              <a:rPr lang="en-US" altLang="en-US" sz="2400">
                <a:solidFill>
                  <a:srgbClr val="E01B22"/>
                </a:solidFill>
                <a:cs typeface="Arial" charset="0"/>
              </a:rPr>
              <a:t>÷ 8 = 45°. The center of the gear is the center of rotation.</a:t>
            </a:r>
          </a:p>
        </p:txBody>
      </p:sp>
      <p:pic>
        <p:nvPicPr>
          <p:cNvPr id="4" name="Picture 8" descr="09Geom09-05-2C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08831"/>
            <a:ext cx="2262188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09Geom09-05-2C-C-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08831"/>
            <a:ext cx="2262188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3450" y="1844675"/>
            <a:ext cx="54673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8 and magnitude 45° 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4 and magnitude 90°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4 and magnitude 180°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No, the figure does not have rotational symmetry.</a:t>
            </a:r>
          </a:p>
        </p:txBody>
      </p:sp>
      <p:sp>
        <p:nvSpPr>
          <p:cNvPr id="3" name="TPQuestion"/>
          <p:cNvSpPr>
            <a:spLocks noChangeArrowheads="1"/>
          </p:cNvSpPr>
          <p:nvPr/>
        </p:nvSpPr>
        <p:spPr bwMode="auto">
          <a:xfrm>
            <a:off x="552450" y="609600"/>
            <a:ext cx="607695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A.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State whether the figure has rotational symmetry. If so, state the order and magnitude of symmetry.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923925" y="258445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5" name="Picture 11" descr="09Geom09-05-2A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65150"/>
            <a:ext cx="1576388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2293937"/>
            <a:ext cx="54673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Yes, order 8 and magnitude 45° 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Yes, order 6 and magnitude 60°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Yes, order 4 and magnitude 90°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olidFill>
                  <a:srgbClr val="000000"/>
                </a:solidFill>
                <a:sym typeface="Symbol" pitchFamily="18" charset="2"/>
              </a:rPr>
              <a:t>	No, the figure does not have rotational symmetry.</a:t>
            </a:r>
          </a:p>
        </p:txBody>
      </p:sp>
      <p:sp>
        <p:nvSpPr>
          <p:cNvPr id="3" name="TPQuestion"/>
          <p:cNvSpPr>
            <a:spLocks noChangeArrowheads="1"/>
          </p:cNvSpPr>
          <p:nvPr/>
        </p:nvSpPr>
        <p:spPr bwMode="auto">
          <a:xfrm>
            <a:off x="609600" y="687387"/>
            <a:ext cx="54673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B.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State whether the figure has rotational symmetry. If so, state the order and magnitude of symmetry.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981075" y="2281237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5" name="Picture 12" descr="09Geom09-05-2B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85787"/>
            <a:ext cx="2074863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15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2012" y="2309812"/>
            <a:ext cx="5467350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3 and magnitude 90° 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4 and magnitude 90°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Yes, order 2 and magnitude 180°</a:t>
            </a:r>
          </a:p>
          <a:p>
            <a:pPr>
              <a:lnSpc>
                <a:spcPct val="90000"/>
              </a:lnSpc>
              <a:spcBef>
                <a:spcPct val="60000"/>
              </a:spcBef>
              <a:spcAft>
                <a:spcPct val="60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 dirty="0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 dirty="0">
                <a:solidFill>
                  <a:srgbClr val="000000"/>
                </a:solidFill>
                <a:sym typeface="Symbol" pitchFamily="18" charset="2"/>
              </a:rPr>
              <a:t>	No, the figure does not have rotational symmetry.</a:t>
            </a:r>
          </a:p>
        </p:txBody>
      </p:sp>
      <p:sp>
        <p:nvSpPr>
          <p:cNvPr id="3" name="TPQuestion"/>
          <p:cNvSpPr>
            <a:spLocks noChangeArrowheads="1"/>
          </p:cNvSpPr>
          <p:nvPr/>
        </p:nvSpPr>
        <p:spPr bwMode="auto">
          <a:xfrm>
            <a:off x="481012" y="712787"/>
            <a:ext cx="546735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n-US" sz="2400" b="1">
                <a:solidFill>
                  <a:srgbClr val="E01B22"/>
                </a:solidFill>
                <a:cs typeface="Times New Roman" pitchFamily="18" charset="0"/>
              </a:rPr>
              <a:t>C.</a:t>
            </a:r>
            <a:r>
              <a:rPr lang="en-US" altLang="en-US" sz="2400" b="1">
                <a:solidFill>
                  <a:srgbClr val="00539D"/>
                </a:solidFill>
                <a:cs typeface="Times New Roman" pitchFamily="18" charset="0"/>
              </a:rPr>
              <a:t> State whether the figure has rotational symmetry. If so, state the order and magnitude of symmetry.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862012" y="4573587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pic>
        <p:nvPicPr>
          <p:cNvPr id="5" name="Picture 11" descr="09Geom09-05-2C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2" y="515937"/>
            <a:ext cx="2209800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WB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9-18-2019 and 9-19-2019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pages 31 -42 in the workbook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8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9425" y="103257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Definitions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4812" y="805328"/>
            <a:ext cx="807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figure has </a:t>
            </a:r>
            <a:r>
              <a:rPr lang="en-US" sz="2400" b="1" dirty="0" smtClean="0">
                <a:solidFill>
                  <a:srgbClr val="FF33CC"/>
                </a:solidFill>
              </a:rPr>
              <a:t>symmetry</a:t>
            </a:r>
            <a:r>
              <a:rPr lang="en-US" sz="2400" dirty="0" smtClean="0"/>
              <a:t> is there exists a rigid motion (reflection, translation, rotation, or glide reflection that maps the figures unto itself.</a:t>
            </a:r>
          </a:p>
          <a:p>
            <a:r>
              <a:rPr lang="en-US" sz="2400" b="1" dirty="0" smtClean="0">
                <a:solidFill>
                  <a:srgbClr val="FF33CC"/>
                </a:solidFill>
              </a:rPr>
              <a:t>Line of symmetry  </a:t>
            </a:r>
            <a:r>
              <a:rPr lang="en-US" sz="2400" dirty="0" smtClean="0"/>
              <a:t>is a line that can be drawn through a plane figure so that the figure on one side is the reflection image of the figure on the opposite side.   It can also be referred to axis of symmetry.</a:t>
            </a:r>
          </a:p>
          <a:p>
            <a:r>
              <a:rPr lang="en-US" sz="2400" dirty="0" smtClean="0"/>
              <a:t>A figure has </a:t>
            </a:r>
            <a:r>
              <a:rPr lang="en-US" sz="2400" b="1" dirty="0" smtClean="0">
                <a:solidFill>
                  <a:srgbClr val="FF33CC"/>
                </a:solidFill>
              </a:rPr>
              <a:t>line symmetry </a:t>
            </a:r>
            <a:r>
              <a:rPr lang="en-US" sz="2400" dirty="0" smtClean="0"/>
              <a:t>(or reflection symmetry) if the figure can be mapped onto itself by a reflection in a line of symmetry.</a:t>
            </a:r>
            <a:endParaRPr lang="en-US" sz="2400" dirty="0"/>
          </a:p>
        </p:txBody>
      </p:sp>
      <p:pic>
        <p:nvPicPr>
          <p:cNvPr id="6" name="Picture 10" descr="11_GEOM_C09-05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90980"/>
            <a:ext cx="9144000" cy="226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9599" y="6349007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663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3"/>
          <p:cNvSpPr>
            <a:spLocks noChangeArrowheads="1"/>
          </p:cNvSpPr>
          <p:nvPr/>
        </p:nvSpPr>
        <p:spPr bwMode="auto">
          <a:xfrm>
            <a:off x="842962" y="53340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A. KALEIDOSCOPES</a:t>
            </a:r>
            <a:r>
              <a:rPr lang="en-US" altLang="en-US" sz="2400" b="1">
                <a:solidFill>
                  <a:srgbClr val="00539D"/>
                </a:solidFill>
              </a:rPr>
              <a:t> State whether the object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draw all lines of symmetry, and state their number. </a:t>
            </a:r>
          </a:p>
        </p:txBody>
      </p:sp>
      <p:sp>
        <p:nvSpPr>
          <p:cNvPr id="3" name="Rectangle 788"/>
          <p:cNvSpPr>
            <a:spLocks noChangeArrowheads="1"/>
          </p:cNvSpPr>
          <p:nvPr/>
        </p:nvSpPr>
        <p:spPr bwMode="auto">
          <a:xfrm>
            <a:off x="500062" y="4725987"/>
            <a:ext cx="8229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yes; 7 lines of symmetry</a:t>
            </a:r>
          </a:p>
        </p:txBody>
      </p:sp>
      <p:pic>
        <p:nvPicPr>
          <p:cNvPr id="4" name="Picture 791" descr="09Geom09-05-1AA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06587"/>
            <a:ext cx="24177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92" descr="09Geom09-05-1A-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906587"/>
            <a:ext cx="241776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74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842962" y="45720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B. KALEIDOSCOPES</a:t>
            </a:r>
            <a:r>
              <a:rPr lang="en-US" altLang="en-US" sz="2400" b="1">
                <a:solidFill>
                  <a:srgbClr val="00539D"/>
                </a:solidFill>
              </a:rPr>
              <a:t> State whether the object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draw all lines of symmetry, and state their number.</a:t>
            </a:r>
          </a:p>
        </p:txBody>
      </p:sp>
      <p:pic>
        <p:nvPicPr>
          <p:cNvPr id="3" name="Picture 13" descr="09Geom09-05-1B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2" y="1754187"/>
            <a:ext cx="2857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500062" y="4305300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no</a:t>
            </a:r>
          </a:p>
        </p:txBody>
      </p:sp>
    </p:spTree>
    <p:extLst>
      <p:ext uri="{BB962C8B-B14F-4D97-AF65-F5344CB8AC3E}">
        <p14:creationId xmlns:p14="http://schemas.microsoft.com/office/powerpoint/2010/main" val="5343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95337" y="533400"/>
            <a:ext cx="77057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20000"/>
              </a:spcAft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E01B22"/>
                </a:solidFill>
              </a:rPr>
              <a:t>C. KALEIDOSCOPES</a:t>
            </a:r>
            <a:r>
              <a:rPr lang="en-US" altLang="en-US" sz="2400" b="1">
                <a:solidFill>
                  <a:srgbClr val="00539D"/>
                </a:solidFill>
              </a:rPr>
              <a:t> State whether the object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</a:t>
            </a:r>
            <a:br>
              <a:rPr lang="en-US" altLang="en-US" sz="2400" b="1">
                <a:solidFill>
                  <a:srgbClr val="00539D"/>
                </a:solidFill>
              </a:rPr>
            </a:br>
            <a:r>
              <a:rPr lang="en-US" altLang="en-US" sz="2400" b="1">
                <a:solidFill>
                  <a:srgbClr val="00539D"/>
                </a:solidFill>
              </a:rPr>
              <a:t>If so, draw all lines of symmetry, and state their number.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2437" y="4743450"/>
            <a:ext cx="82296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12913" indent="-1368425">
              <a:spcBef>
                <a:spcPct val="20000"/>
              </a:spcBef>
              <a:buChar char="•"/>
              <a:tabLst>
                <a:tab pos="19431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2112963" indent="-285750">
              <a:spcBef>
                <a:spcPct val="20000"/>
              </a:spcBef>
              <a:buChar char="–"/>
              <a:tabLst>
                <a:tab pos="19431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2455863" indent="-228600">
              <a:spcBef>
                <a:spcPct val="20000"/>
              </a:spcBef>
              <a:buChar char="•"/>
              <a:tabLst>
                <a:tab pos="19431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2798763" indent="-228600">
              <a:spcBef>
                <a:spcPct val="20000"/>
              </a:spcBef>
              <a:buChar char="–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3141663" indent="-228600">
              <a:spcBef>
                <a:spcPct val="20000"/>
              </a:spcBef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35988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40560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45132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4970463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9431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FFFFFF"/>
              </a:buClr>
              <a:buFontTx/>
              <a:buNone/>
            </a:pPr>
            <a:r>
              <a:rPr lang="en-US" altLang="en-US" sz="2400" b="1">
                <a:solidFill>
                  <a:srgbClr val="00539D"/>
                </a:solidFill>
              </a:rPr>
              <a:t>Answer:</a:t>
            </a:r>
            <a:r>
              <a:rPr lang="en-US" altLang="en-US" sz="2400">
                <a:solidFill>
                  <a:srgbClr val="E01B22"/>
                </a:solidFill>
              </a:rPr>
              <a:t> 	yes; 5 lines of symmetry</a:t>
            </a:r>
          </a:p>
        </p:txBody>
      </p:sp>
      <p:pic>
        <p:nvPicPr>
          <p:cNvPr id="4" name="Picture 10" descr="09Geom09-05-1CC-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811337"/>
            <a:ext cx="2797175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09Geom09-05-1C-A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811337"/>
            <a:ext cx="2797175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58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 advAuto="0"/>
      <p:bldP spid="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933450" y="3741737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23925" y="1893887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ym typeface="Symbol" pitchFamily="18" charset="2"/>
              </a:rPr>
              <a:t>	yes; 1 line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ym typeface="Symbol" pitchFamily="18" charset="2"/>
              </a:rPr>
              <a:t>	yes; 2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ym typeface="Symbol" pitchFamily="18" charset="2"/>
              </a:rPr>
              <a:t>	yes; 3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ym typeface="Symbol" pitchFamily="18" charset="2"/>
              </a:rPr>
              <a:t>	no</a:t>
            </a:r>
          </a:p>
        </p:txBody>
      </p:sp>
      <p:sp>
        <p:nvSpPr>
          <p:cNvPr id="4" name="TPQuestion"/>
          <p:cNvSpPr>
            <a:spLocks noChangeArrowheads="1"/>
          </p:cNvSpPr>
          <p:nvPr/>
        </p:nvSpPr>
        <p:spPr bwMode="auto">
          <a:xfrm>
            <a:off x="542925" y="617537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A.</a:t>
            </a:r>
            <a:r>
              <a:rPr lang="en-US" altLang="en-US" sz="2400" b="1">
                <a:solidFill>
                  <a:srgbClr val="00539D"/>
                </a:solidFill>
              </a:rPr>
              <a:t> State whether the figure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state their number. </a:t>
            </a:r>
          </a:p>
        </p:txBody>
      </p:sp>
      <p:pic>
        <p:nvPicPr>
          <p:cNvPr id="5" name="Picture 14" descr="09Geom09-05-1AA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503362"/>
            <a:ext cx="27241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09Geom09-05-1A-CY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1503362"/>
            <a:ext cx="27241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75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914400" y="4475162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703387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ym typeface="Symbol" pitchFamily="18" charset="2"/>
              </a:rPr>
              <a:t>	yes; 1 line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ym typeface="Symbol" pitchFamily="18" charset="2"/>
              </a:rPr>
              <a:t>	yes; 2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ym typeface="Symbol" pitchFamily="18" charset="2"/>
              </a:rPr>
              <a:t>	yes; 4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ym typeface="Symbol" pitchFamily="18" charset="2"/>
              </a:rPr>
              <a:t>	no</a:t>
            </a:r>
          </a:p>
        </p:txBody>
      </p:sp>
      <p:sp>
        <p:nvSpPr>
          <p:cNvPr id="4" name="TPQuestion"/>
          <p:cNvSpPr>
            <a:spLocks noChangeArrowheads="1"/>
          </p:cNvSpPr>
          <p:nvPr/>
        </p:nvSpPr>
        <p:spPr bwMode="auto">
          <a:xfrm>
            <a:off x="533400" y="427037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B.</a:t>
            </a:r>
            <a:r>
              <a:rPr lang="en-US" altLang="en-US" sz="2400" b="1">
                <a:solidFill>
                  <a:srgbClr val="00539D"/>
                </a:solidFill>
              </a:rPr>
              <a:t> State whether the figure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state their number. </a:t>
            </a:r>
          </a:p>
        </p:txBody>
      </p:sp>
      <p:pic>
        <p:nvPicPr>
          <p:cNvPr id="5" name="Picture 11" descr="09Geom09-05-1BA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1436687"/>
            <a:ext cx="3500437" cy="123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3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904875" y="1866900"/>
            <a:ext cx="457200" cy="457200"/>
          </a:xfrm>
          <a:prstGeom prst="ellipse">
            <a:avLst/>
          </a:prstGeom>
          <a:noFill/>
          <a:ln w="57150">
            <a:solidFill>
              <a:srgbClr val="EC1D2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1D24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3" name="TPAnswers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885950"/>
            <a:ext cx="27908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A.</a:t>
            </a:r>
            <a:r>
              <a:rPr lang="pt-BR" altLang="en-US" sz="2400" b="1">
                <a:sym typeface="Symbol" pitchFamily="18" charset="2"/>
              </a:rPr>
              <a:t>	yes; 1 line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B.</a:t>
            </a:r>
            <a:r>
              <a:rPr lang="pt-BR" altLang="en-US" sz="2400" b="1">
                <a:sym typeface="Symbol" pitchFamily="18" charset="2"/>
              </a:rPr>
              <a:t>	yes; 2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C.</a:t>
            </a:r>
            <a:r>
              <a:rPr lang="pt-BR" altLang="en-US" sz="2400" b="1">
                <a:sym typeface="Symbol" pitchFamily="18" charset="2"/>
              </a:rPr>
              <a:t>	yes; 4 lines</a:t>
            </a:r>
          </a:p>
          <a:p>
            <a:pPr>
              <a:lnSpc>
                <a:spcPct val="9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  <a:buFontTx/>
              <a:buNone/>
            </a:pPr>
            <a:r>
              <a:rPr lang="pt-BR" altLang="en-US" sz="2400" b="1">
                <a:solidFill>
                  <a:srgbClr val="00539D"/>
                </a:solidFill>
                <a:sym typeface="Symbol" pitchFamily="18" charset="2"/>
              </a:rPr>
              <a:t>D.</a:t>
            </a:r>
            <a:r>
              <a:rPr lang="pt-BR" altLang="en-US" sz="2400" b="1">
                <a:sym typeface="Symbol" pitchFamily="18" charset="2"/>
              </a:rPr>
              <a:t>	no</a:t>
            </a:r>
          </a:p>
        </p:txBody>
      </p:sp>
      <p:sp>
        <p:nvSpPr>
          <p:cNvPr id="4" name="TPQuestion"/>
          <p:cNvSpPr>
            <a:spLocks noChangeArrowheads="1"/>
          </p:cNvSpPr>
          <p:nvPr/>
        </p:nvSpPr>
        <p:spPr bwMode="auto">
          <a:xfrm>
            <a:off x="533400" y="609600"/>
            <a:ext cx="7915275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algn="r">
              <a:defRPr sz="1200">
                <a:solidFill>
                  <a:schemeClr val="tx1"/>
                </a:solidFill>
                <a:latin typeface="Arial" charset="0"/>
              </a:defRPr>
            </a:lvl1pPr>
            <a:lvl2pPr marL="342900" algn="r">
              <a:defRPr sz="1200">
                <a:solidFill>
                  <a:schemeClr val="tx1"/>
                </a:solidFill>
                <a:latin typeface="Arial" charset="0"/>
              </a:defRPr>
            </a:lvl2pPr>
            <a:lvl3pPr marL="342900" algn="r">
              <a:defRPr sz="1200">
                <a:solidFill>
                  <a:schemeClr val="tx1"/>
                </a:solidFill>
                <a:latin typeface="Arial" charset="0"/>
              </a:defRPr>
            </a:lvl3pPr>
            <a:lvl4pPr marL="342900" algn="r">
              <a:defRPr sz="1200">
                <a:solidFill>
                  <a:schemeClr val="tx1"/>
                </a:solidFill>
                <a:latin typeface="Arial" charset="0"/>
              </a:defRPr>
            </a:lvl4pPr>
            <a:lvl5pPr marL="342900" algn="r">
              <a:defRPr sz="1200">
                <a:solidFill>
                  <a:schemeClr val="tx1"/>
                </a:solidFill>
                <a:latin typeface="Arial" charset="0"/>
              </a:defRPr>
            </a:lvl5pPr>
            <a:lvl6pPr marL="8001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12573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17145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2171700"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01B22"/>
                </a:solidFill>
              </a:rPr>
              <a:t>C.</a:t>
            </a:r>
            <a:r>
              <a:rPr lang="en-US" altLang="en-US" sz="2400" b="1">
                <a:solidFill>
                  <a:srgbClr val="00539D"/>
                </a:solidFill>
              </a:rPr>
              <a:t> State whether the figure appears to have line symmetry. Write </a:t>
            </a:r>
            <a:r>
              <a:rPr lang="en-US" altLang="en-US" sz="2400" b="1" i="1">
                <a:solidFill>
                  <a:srgbClr val="00539D"/>
                </a:solidFill>
              </a:rPr>
              <a:t>yes</a:t>
            </a:r>
            <a:r>
              <a:rPr lang="en-US" altLang="en-US" sz="2400" b="1">
                <a:solidFill>
                  <a:srgbClr val="00539D"/>
                </a:solidFill>
              </a:rPr>
              <a:t> or </a:t>
            </a:r>
            <a:r>
              <a:rPr lang="en-US" altLang="en-US" sz="2400" b="1" i="1">
                <a:solidFill>
                  <a:srgbClr val="00539D"/>
                </a:solidFill>
              </a:rPr>
              <a:t>no</a:t>
            </a:r>
            <a:r>
              <a:rPr lang="en-US" altLang="en-US" sz="2400" b="1">
                <a:solidFill>
                  <a:srgbClr val="00539D"/>
                </a:solidFill>
              </a:rPr>
              <a:t>. If so, state their number. </a:t>
            </a:r>
          </a:p>
        </p:txBody>
      </p:sp>
      <p:pic>
        <p:nvPicPr>
          <p:cNvPr id="5" name="Picture 11" descr="09Geom09-05-1BB-CY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371600"/>
            <a:ext cx="2751137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09Geom09-05-1B-CY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371600"/>
            <a:ext cx="2751137" cy="231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52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Definitions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89206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 figure can be rotated less than 360° about a point so that the image and the </a:t>
            </a:r>
            <a:r>
              <a:rPr lang="en-US" sz="2400" dirty="0" err="1" smtClean="0"/>
              <a:t>preimage</a:t>
            </a:r>
            <a:r>
              <a:rPr lang="en-US" sz="2400" dirty="0" smtClean="0"/>
              <a:t> are indistinguishable, the figure has </a:t>
            </a:r>
            <a:r>
              <a:rPr lang="en-US" sz="2400" b="1" dirty="0" smtClean="0">
                <a:solidFill>
                  <a:srgbClr val="FF33CC"/>
                </a:solidFill>
              </a:rPr>
              <a:t>rotational symmetry</a:t>
            </a:r>
            <a:r>
              <a:rPr lang="en-US" sz="2400" dirty="0" smtClean="0"/>
              <a:t>.</a:t>
            </a:r>
          </a:p>
          <a:p>
            <a:r>
              <a:rPr lang="en-US" sz="2400" b="1" dirty="0" smtClean="0">
                <a:solidFill>
                  <a:srgbClr val="FF33CC"/>
                </a:solidFill>
              </a:rPr>
              <a:t>Point of symmetry </a:t>
            </a:r>
            <a:r>
              <a:rPr lang="en-US" sz="2400" dirty="0" smtClean="0"/>
              <a:t>– a figure that can be mapped onto itself by a rotation of 180°.  It is also known as center of symmetry.</a:t>
            </a:r>
            <a:endParaRPr lang="en-US" sz="2400" dirty="0"/>
          </a:p>
        </p:txBody>
      </p:sp>
      <p:pic>
        <p:nvPicPr>
          <p:cNvPr id="4" name="Picture 7" descr="11_GEOM_C09-0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" y="2728198"/>
            <a:ext cx="9143038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53400" y="6415087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p. 664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1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37"/>
  <p:tag name="FONTSIZE" val="24"/>
  <p:tag name="BULLETTYPE" val="ppBulletAlphaUCPeriod"/>
  <p:tag name="ANSWERTEXT" val="b = 11 &#10;b = –37&#10;b = –11&#10;b = 3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617</Words>
  <Application>Microsoft Office PowerPoint</Application>
  <PresentationFormat>On-screen Show (4:3)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Assignment</vt:lpstr>
      <vt:lpstr>9-18-2019 and 9-19-2019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Winterrowd</dc:creator>
  <cp:lastModifiedBy>Kimberly Petway</cp:lastModifiedBy>
  <cp:revision>14</cp:revision>
  <dcterms:created xsi:type="dcterms:W3CDTF">2013-08-17T19:22:23Z</dcterms:created>
  <dcterms:modified xsi:type="dcterms:W3CDTF">2019-09-18T08:58:20Z</dcterms:modified>
</cp:coreProperties>
</file>