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AFFB0-36E9-44E0-923B-458B5C4EDFE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29076-350B-4FFC-B0F3-3B47BA9D0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9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F650F-AE1B-4E28-9E35-0A5A106D8790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DFEB99-ACB1-4DCE-8674-17F2DA697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F650F-AE1B-4E28-9E35-0A5A106D8790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DFEB99-ACB1-4DCE-8674-17F2DA697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F650F-AE1B-4E28-9E35-0A5A106D8790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DFEB99-ACB1-4DCE-8674-17F2DA697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F650F-AE1B-4E28-9E35-0A5A106D8790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DFEB99-ACB1-4DCE-8674-17F2DA697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F650F-AE1B-4E28-9E35-0A5A106D8790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DFEB99-ACB1-4DCE-8674-17F2DA697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F650F-AE1B-4E28-9E35-0A5A106D8790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DFEB99-ACB1-4DCE-8674-17F2DA697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F650F-AE1B-4E28-9E35-0A5A106D8790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DFEB99-ACB1-4DCE-8674-17F2DA697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F650F-AE1B-4E28-9E35-0A5A106D8790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DFEB99-ACB1-4DCE-8674-17F2DA697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F650F-AE1B-4E28-9E35-0A5A106D8790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DFEB99-ACB1-4DCE-8674-17F2DA697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F650F-AE1B-4E28-9E35-0A5A106D8790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DFEB99-ACB1-4DCE-8674-17F2DA697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F650F-AE1B-4E28-9E35-0A5A106D8790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DFEB99-ACB1-4DCE-8674-17F2DA697A5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F8F650F-AE1B-4E28-9E35-0A5A106D8790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DFEB99-ACB1-4DCE-8674-17F2DA697A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Exponential Growth &amp; Decay, Half-life, Compound Interest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72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Decay</a:t>
            </a:r>
            <a:endParaRPr lang="en-US" dirty="0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dirty="0"/>
              <a:t>The population of a town is decreasing at a rate of 3% per year. In 2000 there were 1700 people. Write an exponential decay function to model this situation. Then find the population in 2012. </a:t>
            </a:r>
          </a:p>
        </p:txBody>
      </p:sp>
    </p:spTree>
    <p:extLst>
      <p:ext uri="{BB962C8B-B14F-4D97-AF65-F5344CB8AC3E}">
        <p14:creationId xmlns:p14="http://schemas.microsoft.com/office/powerpoint/2010/main" val="1384225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Decay</a:t>
            </a:r>
            <a:endParaRPr lang="en-US" dirty="0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dirty="0"/>
              <a:t>The fish population in a local stream is decreasing at a rate of 3% per year. The original population was 48,000. Write an exponential decay function to model this situation. Then find the population after 7 years. </a:t>
            </a:r>
          </a:p>
        </p:txBody>
      </p:sp>
    </p:spTree>
    <p:extLst>
      <p:ext uri="{BB962C8B-B14F-4D97-AF65-F5344CB8AC3E}">
        <p14:creationId xmlns:p14="http://schemas.microsoft.com/office/powerpoint/2010/main" val="402324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Half-life</a:t>
            </a:r>
            <a:endParaRPr lang="en-US" dirty="0"/>
          </a:p>
        </p:txBody>
      </p:sp>
      <p:pic>
        <p:nvPicPr>
          <p:cNvPr id="4" name="Picture 2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3238" y="1603529"/>
            <a:ext cx="8183562" cy="2041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695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Half-life</a:t>
            </a:r>
            <a:endParaRPr lang="en-US" dirty="0"/>
          </a:p>
        </p:txBody>
      </p:sp>
      <p:sp>
        <p:nvSpPr>
          <p:cNvPr id="4" name="Text Box 7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2259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dirty="0" smtClean="0"/>
          </a:p>
          <a:p>
            <a:r>
              <a:rPr lang="en-US" altLang="en-US" b="1" dirty="0" smtClean="0"/>
              <a:t>Astatine-218 has a half-life of 2 seconds. </a:t>
            </a:r>
          </a:p>
          <a:p>
            <a:pPr marL="0" indent="0">
              <a:buNone/>
            </a:pPr>
            <a:r>
              <a:rPr lang="en-US" altLang="en-US" b="1" dirty="0" smtClean="0"/>
              <a:t>Find </a:t>
            </a:r>
            <a:r>
              <a:rPr lang="en-US" altLang="en-US" b="1" dirty="0"/>
              <a:t>the amount left from a 500 gram sample of astatine-218 after 10 seconds.</a:t>
            </a:r>
          </a:p>
        </p:txBody>
      </p:sp>
    </p:spTree>
    <p:extLst>
      <p:ext uri="{BB962C8B-B14F-4D97-AF65-F5344CB8AC3E}">
        <p14:creationId xmlns:p14="http://schemas.microsoft.com/office/powerpoint/2010/main" val="3714269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Half-life</a:t>
            </a:r>
            <a:endParaRPr lang="en-US" dirty="0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/>
              <a:t>Cesium-137 has a half-life of 30 years. Find the amount of cesium-137 left from a 100 milligram sample after 180 years.</a:t>
            </a:r>
          </a:p>
        </p:txBody>
      </p:sp>
    </p:spTree>
    <p:extLst>
      <p:ext uri="{BB962C8B-B14F-4D97-AF65-F5344CB8AC3E}">
        <p14:creationId xmlns:p14="http://schemas.microsoft.com/office/powerpoint/2010/main" val="1622478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Half-life</a:t>
            </a:r>
            <a:endParaRPr lang="en-US" dirty="0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dirty="0" smtClean="0"/>
              <a:t>Bismuth-210 has a half-life of 5 days.         Find </a:t>
            </a:r>
            <a:r>
              <a:rPr lang="en-US" altLang="en-US" b="1" dirty="0"/>
              <a:t>the amount of bismuth-210 left from a 100-gram sample after 5 weeks</a:t>
            </a:r>
            <a:r>
              <a:rPr lang="en-US" altLang="en-US" b="1" dirty="0" smtClean="0"/>
              <a:t>.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1157509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Astatine-218 has a half-life of 2 seconds. </a:t>
            </a:r>
          </a:p>
          <a:p>
            <a:pPr marL="0" indent="0">
              <a:buNone/>
            </a:pPr>
            <a:r>
              <a:rPr lang="en-US" altLang="en-US" b="1" dirty="0" smtClean="0"/>
              <a:t>Find the amount left from a 500 gram sample of astatine-218 after 1 minute.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788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Growth</a:t>
            </a:r>
            <a:endParaRPr lang="en-US" dirty="0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294068" y="401580"/>
            <a:ext cx="8229600" cy="3145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u="sng" dirty="0"/>
              <a:t>Exponential growth</a:t>
            </a:r>
            <a:r>
              <a:rPr lang="en-US" altLang="en-US" dirty="0"/>
              <a:t> occurs when an quantity increases by the same rate </a:t>
            </a:r>
            <a:r>
              <a:rPr lang="en-US" altLang="en-US" i="1" dirty="0"/>
              <a:t>r</a:t>
            </a:r>
            <a:r>
              <a:rPr lang="en-US" altLang="en-US" dirty="0"/>
              <a:t> in each period </a:t>
            </a:r>
            <a:r>
              <a:rPr lang="en-US" altLang="en-US" i="1" dirty="0"/>
              <a:t>t</a:t>
            </a:r>
            <a:r>
              <a:rPr lang="en-US" altLang="en-US" dirty="0"/>
              <a:t>. When this happens, the value of the quantity at any given time can be calculated as a function of the rate and the original amount. </a:t>
            </a:r>
            <a:endParaRPr lang="en-US" altLang="en-US" dirty="0" smtClean="0"/>
          </a:p>
          <a:p>
            <a:endParaRPr lang="en-US" altLang="en-US" b="1" u="sng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19799"/>
            <a:ext cx="7620000" cy="2399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494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Growth</a:t>
            </a:r>
            <a:endParaRPr lang="en-US" dirty="0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3736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dirty="0"/>
              <a:t>The original value of a painting is $9,000 and the value increases by 7% each year. Write an exponential growth function to model this situation. Then find the painting’s value in 15 years.  </a:t>
            </a:r>
            <a:endParaRPr lang="en-US" altLang="en-US" b="1" dirty="0" smtClean="0"/>
          </a:p>
          <a:p>
            <a:endParaRPr lang="en-US" altLang="en-US" b="1" dirty="0"/>
          </a:p>
          <a:p>
            <a:endParaRPr lang="en-US" altLang="en-US" b="1" dirty="0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124200" y="4449130"/>
            <a:ext cx="3276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i="1" dirty="0"/>
              <a:t>y =</a:t>
            </a:r>
            <a:r>
              <a:rPr lang="en-US" altLang="en-US" sz="2800" dirty="0"/>
              <a:t> </a:t>
            </a:r>
            <a:r>
              <a:rPr lang="en-US" altLang="en-US" sz="2800" i="1" dirty="0">
                <a:solidFill>
                  <a:srgbClr val="FF0000"/>
                </a:solidFill>
              </a:rPr>
              <a:t>a</a:t>
            </a:r>
            <a:r>
              <a:rPr lang="en-US" altLang="en-US" sz="2800" dirty="0"/>
              <a:t>(1 + </a:t>
            </a:r>
            <a:r>
              <a:rPr lang="en-US" altLang="en-US" sz="2800" i="1" dirty="0">
                <a:solidFill>
                  <a:srgbClr val="3333FF"/>
                </a:solidFill>
              </a:rPr>
              <a:t>r</a:t>
            </a:r>
            <a:r>
              <a:rPr lang="en-US" altLang="en-US" sz="2800" dirty="0"/>
              <a:t>)</a:t>
            </a:r>
            <a:r>
              <a:rPr lang="en-US" altLang="en-US" sz="2800" i="1" baseline="30000" dirty="0"/>
              <a:t>t</a:t>
            </a:r>
            <a:endParaRPr lang="en-US" alt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60388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Growth</a:t>
            </a:r>
            <a:endParaRPr lang="en-US" dirty="0"/>
          </a:p>
        </p:txBody>
      </p:sp>
      <p:sp>
        <p:nvSpPr>
          <p:cNvPr id="4" name="Text Box 15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dirty="0"/>
              <a:t>A sculpture is increasing in value at a rate of 8% per year, and its value in 2000 was $1200. Write an exponential growth function to model this situation. Then find the sculpture’s value in 2006. </a:t>
            </a:r>
          </a:p>
        </p:txBody>
      </p:sp>
    </p:spTree>
    <p:extLst>
      <p:ext uri="{BB962C8B-B14F-4D97-AF65-F5344CB8AC3E}">
        <p14:creationId xmlns:p14="http://schemas.microsoft.com/office/powerpoint/2010/main" val="228003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Interest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8229600" cy="276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57200" y="3207543"/>
            <a:ext cx="7888288" cy="2119313"/>
          </a:xfrm>
          <a:prstGeom prst="rect">
            <a:avLst/>
          </a:prstGeom>
          <a:noFill/>
          <a:ln w="19050">
            <a:solidFill>
              <a:srgbClr val="99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/>
              <a:t>For compound interest 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altLang="en-US" dirty="0"/>
              <a:t> </a:t>
            </a:r>
            <a:r>
              <a:rPr lang="en-US" altLang="en-US" i="1" dirty="0"/>
              <a:t>annually </a:t>
            </a:r>
            <a:r>
              <a:rPr lang="en-US" altLang="en-US" dirty="0"/>
              <a:t>means “once per year” (</a:t>
            </a:r>
            <a:r>
              <a:rPr lang="en-US" altLang="en-US" i="1" dirty="0"/>
              <a:t>n</a:t>
            </a:r>
            <a:r>
              <a:rPr lang="en-US" altLang="en-US" dirty="0"/>
              <a:t> = 1).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altLang="en-US" dirty="0"/>
              <a:t> </a:t>
            </a:r>
            <a:r>
              <a:rPr lang="en-US" altLang="en-US" i="1" dirty="0"/>
              <a:t>quarterly </a:t>
            </a:r>
            <a:r>
              <a:rPr lang="en-US" altLang="en-US" dirty="0"/>
              <a:t>means “4 times per year” (</a:t>
            </a:r>
            <a:r>
              <a:rPr lang="en-US" altLang="en-US" i="1" dirty="0"/>
              <a:t>n</a:t>
            </a:r>
            <a:r>
              <a:rPr lang="en-US" altLang="en-US" dirty="0"/>
              <a:t> =4).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altLang="en-US" dirty="0"/>
              <a:t> </a:t>
            </a:r>
            <a:r>
              <a:rPr lang="en-US" altLang="en-US" i="1" dirty="0"/>
              <a:t>monthly</a:t>
            </a:r>
            <a:r>
              <a:rPr lang="en-US" altLang="en-US" dirty="0"/>
              <a:t> means “12 times per year” (</a:t>
            </a:r>
            <a:r>
              <a:rPr lang="en-US" altLang="en-US" i="1" dirty="0"/>
              <a:t>n</a:t>
            </a:r>
            <a:r>
              <a:rPr lang="en-US" altLang="en-US" dirty="0"/>
              <a:t> = 12).</a:t>
            </a:r>
          </a:p>
        </p:txBody>
      </p:sp>
    </p:spTree>
    <p:extLst>
      <p:ext uri="{BB962C8B-B14F-4D97-AF65-F5344CB8AC3E}">
        <p14:creationId xmlns:p14="http://schemas.microsoft.com/office/powerpoint/2010/main" val="3463432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Interest</a:t>
            </a:r>
            <a:endParaRPr lang="en-US" dirty="0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dirty="0"/>
              <a:t>Write a compound interest function to model each situation. Then find the balance after the given number of years</a:t>
            </a:r>
            <a:r>
              <a:rPr lang="en-US" altLang="en-US" b="1" dirty="0" smtClean="0"/>
              <a:t>. $1200 invested at a rate of 2% compounded quarterly; 3 years.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477712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Compounded Interest</a:t>
            </a:r>
            <a:endParaRPr lang="en-US" dirty="0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dirty="0"/>
              <a:t>Write a compound interest function to model each situation. Then find the balance after the given number of years</a:t>
            </a:r>
            <a:r>
              <a:rPr lang="en-US" altLang="en-US" b="1" dirty="0" smtClean="0"/>
              <a:t>. $15,000 invested at a rate of 4.8% compounded monthly; 2years.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739844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Interest</a:t>
            </a:r>
            <a:endParaRPr lang="en-US" dirty="0"/>
          </a:p>
        </p:txBody>
      </p:sp>
      <p:sp>
        <p:nvSpPr>
          <p:cNvPr id="4" name="Text Box 7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/>
              <a:t>Write a compound interest function to model each situation. Then find the balance after the given number of years</a:t>
            </a:r>
            <a:r>
              <a:rPr lang="en-US" altLang="en-US" b="1" dirty="0" smtClean="0"/>
              <a:t>. $1200 invested at a rate of 3.5% compounded quarterly; 4 years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3753817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Decay</a:t>
            </a:r>
            <a:endParaRPr lang="en-US" dirty="0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609600" y="457200"/>
            <a:ext cx="7802880" cy="3154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b="1" u="sng" dirty="0"/>
              <a:t>Exponential decay</a:t>
            </a:r>
            <a:r>
              <a:rPr lang="en-US" altLang="en-US" dirty="0"/>
              <a:t> occurs when a quantity decreases by the same rate </a:t>
            </a:r>
            <a:r>
              <a:rPr lang="en-US" altLang="en-US" i="1" dirty="0"/>
              <a:t>r</a:t>
            </a:r>
            <a:r>
              <a:rPr lang="en-US" altLang="en-US" dirty="0"/>
              <a:t> in each time period </a:t>
            </a:r>
            <a:r>
              <a:rPr lang="en-US" altLang="en-US" i="1" dirty="0"/>
              <a:t>t</a:t>
            </a:r>
            <a:r>
              <a:rPr lang="en-US" altLang="en-US" dirty="0"/>
              <a:t>. Just like exponential growth, the value of the quantity at any given time can be calculated by using the rate and the original amount.</a:t>
            </a:r>
            <a:endParaRPr lang="en-US" altLang="en-US" b="1" u="sng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81400"/>
            <a:ext cx="7772400" cy="194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66669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244</TotalTime>
  <Words>530</Words>
  <Application>Microsoft Office PowerPoint</Application>
  <PresentationFormat>On-screen Show (4:3)</PresentationFormat>
  <Paragraphs>37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Verdana</vt:lpstr>
      <vt:lpstr>Wingdings 2</vt:lpstr>
      <vt:lpstr>Aspect</vt:lpstr>
      <vt:lpstr>Exponential Growth &amp; Decay, Half-life, Compound Interest</vt:lpstr>
      <vt:lpstr>Exponential Growth</vt:lpstr>
      <vt:lpstr>Exponential Growth</vt:lpstr>
      <vt:lpstr>Exponential Growth</vt:lpstr>
      <vt:lpstr>Compound Interest</vt:lpstr>
      <vt:lpstr>Compound Interest</vt:lpstr>
      <vt:lpstr>Compounded Interest</vt:lpstr>
      <vt:lpstr>Compound Interest</vt:lpstr>
      <vt:lpstr>Exponential Decay</vt:lpstr>
      <vt:lpstr>Exponential Decay</vt:lpstr>
      <vt:lpstr>Exponential Decay</vt:lpstr>
      <vt:lpstr>Half-life</vt:lpstr>
      <vt:lpstr>Half-life</vt:lpstr>
      <vt:lpstr>Half-life</vt:lpstr>
      <vt:lpstr>Half-life</vt:lpstr>
      <vt:lpstr>Half-life</vt:lpstr>
    </vt:vector>
  </TitlesOfParts>
  <Company>Belton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Cooley,Liz</dc:creator>
  <cp:lastModifiedBy>Kimberly Petway</cp:lastModifiedBy>
  <cp:revision>10</cp:revision>
  <cp:lastPrinted>2014-03-26T20:47:44Z</cp:lastPrinted>
  <dcterms:created xsi:type="dcterms:W3CDTF">2014-03-26T16:48:32Z</dcterms:created>
  <dcterms:modified xsi:type="dcterms:W3CDTF">2017-03-08T19:04:59Z</dcterms:modified>
</cp:coreProperties>
</file>