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9"/>
  </p:notesMasterIdLst>
  <p:sldIdLst>
    <p:sldId id="256" r:id="rId2"/>
    <p:sldId id="268" r:id="rId3"/>
    <p:sldId id="281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E68"/>
    <a:srgbClr val="2FEA16"/>
    <a:srgbClr val="FBAC71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68301" autoAdjust="0"/>
  </p:normalViewPr>
  <p:slideViewPr>
    <p:cSldViewPr>
      <p:cViewPr>
        <p:scale>
          <a:sx n="60" d="100"/>
          <a:sy n="60" d="100"/>
        </p:scale>
        <p:origin x="-91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notesViewPr>
    <p:cSldViewPr>
      <p:cViewPr>
        <p:scale>
          <a:sx n="100" d="100"/>
          <a:sy n="100" d="100"/>
        </p:scale>
        <p:origin x="-1638" y="237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006A-67ED-4B08-B52F-1C16FCA25FA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17650-7C82-4C3A-AB2B-724CA282C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links can you put together in one minute?</a:t>
            </a:r>
          </a:p>
          <a:p>
            <a:endParaRPr lang="en-US" dirty="0" smtClean="0"/>
          </a:p>
          <a:p>
            <a:r>
              <a:rPr lang="en-US" dirty="0" smtClean="0"/>
              <a:t>Collect data and have students record on the board in a frequency distribution table.</a:t>
            </a:r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Show how to make a </a:t>
            </a:r>
            <a:r>
              <a:rPr lang="en-US" dirty="0" smtClean="0"/>
              <a:t>histogram from this by hand.  Make sure that you are not</a:t>
            </a:r>
            <a:r>
              <a:rPr lang="en-US" baseline="0" dirty="0" smtClean="0"/>
              <a:t> just making a bar graph.  The bars should be touching (like the next slide) to show the continuity of the data.  Usually the lower value for each interval is marked on the x-axis on the left side of the corresponding “bar”, although you can also use the midpoint of the interval as well.  Discuss with students – what is the difference between a bar graph and a histogram?  (bars touching; bar graphs used with categorical data &amp; histograms used with quantitative data divided into intervals)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describe a distribution, we address the following things:  the shape of the distribution, the center or most typical value, how spread out the data is, and if there are outliers, we note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over 4 types of shapes.</a:t>
            </a:r>
          </a:p>
          <a:p>
            <a:endParaRPr lang="en-US" dirty="0" smtClean="0"/>
          </a:p>
          <a:p>
            <a:r>
              <a:rPr lang="en-US" dirty="0" smtClean="0"/>
              <a:t>What shape does our links distribution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first discussing how to interpret graphs, have students give an eyeball estimate of the center of the distribution.  Then formalize with the numerical calculations later on</a:t>
            </a:r>
            <a:r>
              <a:rPr lang="en-US" baseline="0" dirty="0" smtClean="0"/>
              <a:t> in the unit.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approximate center, or typical value, for the number of links put together in one minute?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 when first describing distributions, we do not need to go into the numerical calculations of the interquartile range or the standard deviation – just focus on the max and min values and use the range to describe the distribution of the data.</a:t>
            </a:r>
          </a:p>
          <a:p>
            <a:endParaRPr lang="en-US" dirty="0" smtClean="0"/>
          </a:p>
          <a:p>
            <a:r>
              <a:rPr lang="en-US" dirty="0" smtClean="0"/>
              <a:t>What was our max number of links?  Our min number?  So what is the range?</a:t>
            </a:r>
          </a:p>
          <a:p>
            <a:endParaRPr lang="en-US" dirty="0" smtClean="0"/>
          </a:p>
          <a:p>
            <a:r>
              <a:rPr lang="en-US" dirty="0" smtClean="0"/>
              <a:t>Do we have any apparent outliers?  (What is an outlier?  An informal definition</a:t>
            </a:r>
            <a:r>
              <a:rPr lang="en-US" baseline="0" dirty="0" smtClean="0"/>
              <a:t>  is fine – a data value that does not fit the overall pattern.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Have students write a one to two sentence summary describing the shape, center, spread, and outliers – in context!</a:t>
            </a:r>
          </a:p>
          <a:p>
            <a:endParaRPr lang="en-US" dirty="0" smtClean="0"/>
          </a:p>
          <a:p>
            <a:r>
              <a:rPr lang="en-US" dirty="0" smtClean="0"/>
              <a:t>For example:  The distribution of the number of links a student can put together in one minute is skewed to the right.  Students can typically hook up about 35 links in one minute, with a few really dexterous students able to link together 60 or more.  The number of links put together varied from 16 to 68.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practice:</a:t>
            </a:r>
            <a:r>
              <a:rPr lang="en-US" baseline="0" dirty="0" smtClean="0"/>
              <a:t>  </a:t>
            </a:r>
            <a:r>
              <a:rPr lang="en-US" dirty="0" smtClean="0"/>
              <a:t>Divide students into groups and assign</a:t>
            </a:r>
            <a:r>
              <a:rPr lang="en-US" baseline="0" dirty="0" smtClean="0"/>
              <a:t> each group a column from the 2011 NFL Rushing Statistics for Top 50 Rushers:  Rushing Attempts, Total Yards for the Season, Average Yards per Attempt, Average Yards per Game, Number of Rushing Touchdowns, Longest Run of the Season (if you have more than 6 groups, have 2 groups use the same category).  Have each group present their graph and description to the class.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time is limited, ask students to work on the same column of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36084-8C61-4FA4-8109-EE93D0B9A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BAE76-808E-4615-AAAD-25999D04F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E592A-5BE8-47C6-9899-DF59F26D8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E12CB-C702-46AA-80B5-FA142A39F0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62AE2-6DF8-4A78-B75F-D261149D5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96988-605B-4F58-8304-429372528B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A273-BD2B-43A3-BE9A-03BC20D05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B8D2C-2B2B-43DE-9070-C21DC4C83E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FCF4C-807D-47DA-98B9-261257D865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F0F75-49EA-40DE-87B0-5053341A9C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31229-5245-4478-9DC0-225C9247F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D1BC49-F9D8-40F4-B2E7-E7BA28A47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5849938" cy="2763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Common Core Math I</a:t>
            </a:r>
            <a:br>
              <a:rPr lang="en-US" dirty="0" smtClean="0"/>
            </a:br>
            <a:r>
              <a:rPr lang="en-US" dirty="0" smtClean="0"/>
              <a:t>Unit 1 Day 2</a:t>
            </a:r>
            <a:br>
              <a:rPr lang="en-US" dirty="0" smtClean="0"/>
            </a:br>
            <a:r>
              <a:rPr lang="en-US" dirty="0" smtClean="0"/>
              <a:t>Frequency Tables and Histograms</a:t>
            </a:r>
          </a:p>
        </p:txBody>
      </p:sp>
      <p:pic>
        <p:nvPicPr>
          <p:cNvPr id="7171" name="Picture 4" descr="j0339914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3505200"/>
            <a:ext cx="3124200" cy="24590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Up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Frequency Distribution Table</a:t>
            </a:r>
          </a:p>
          <a:p>
            <a:pPr eaLnBrk="1" hangingPunct="1"/>
            <a:r>
              <a:rPr lang="en-US" dirty="0" smtClean="0"/>
              <a:t>Histogram (by hand)</a:t>
            </a:r>
          </a:p>
        </p:txBody>
      </p:sp>
      <p:pic>
        <p:nvPicPr>
          <p:cNvPr id="10244" name="Picture 4" descr="http://ih3.redbubble.net/work.6767008.1.flat,550x550,075,f.paper-clip-ch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0769" y="1905000"/>
            <a:ext cx="3088905" cy="4629150"/>
          </a:xfrm>
          <a:prstGeom prst="rect">
            <a:avLst/>
          </a:prstGeom>
          <a:noFill/>
        </p:spPr>
      </p:pic>
      <p:pic>
        <p:nvPicPr>
          <p:cNvPr id="10246" name="Picture 6" descr="http://www.kwiznet.com/px/homes/i/Math_Contest_Prep/stat_freqtable1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3429000"/>
            <a:ext cx="4953000" cy="30688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Describing Distributions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82296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Shape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Center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Spread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Outliers</a:t>
            </a:r>
          </a:p>
        </p:txBody>
      </p:sp>
      <p:pic>
        <p:nvPicPr>
          <p:cNvPr id="9218" name="Picture 2" descr="http://www.netmba.com/images/statistics/histogram/histogram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88034" y="1981200"/>
            <a:ext cx="4851166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Shape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4114800" cy="541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Mound shaped &amp; symmetrical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Skewed left   (extreme low values)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Skewed right (extreme high values)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Uniform</a:t>
            </a:r>
          </a:p>
        </p:txBody>
      </p:sp>
      <p:pic>
        <p:nvPicPr>
          <p:cNvPr id="8194" name="Picture 2" descr="http://education.ti.com/xchange/US/Math/Statistics/11143/11143_step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1200" y="381000"/>
            <a:ext cx="2381250" cy="1781176"/>
          </a:xfrm>
          <a:prstGeom prst="rect">
            <a:avLst/>
          </a:prstGeom>
          <a:noFill/>
        </p:spPr>
      </p:pic>
      <p:pic>
        <p:nvPicPr>
          <p:cNvPr id="8196" name="Picture 4" descr="http://www.une.edu.au/WebStat/unit_materials/c4_descriptive_statistics/image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86000"/>
            <a:ext cx="2695575" cy="1701631"/>
          </a:xfrm>
          <a:prstGeom prst="rect">
            <a:avLst/>
          </a:prstGeom>
          <a:noFill/>
        </p:spPr>
      </p:pic>
      <p:pic>
        <p:nvPicPr>
          <p:cNvPr id="8198" name="Picture 6" descr="http://www.marin.edu/~npsomas/Stats/Test1/Test_1_files/imageKOO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62600" y="4114800"/>
            <a:ext cx="2743200" cy="1590675"/>
          </a:xfrm>
          <a:prstGeom prst="rect">
            <a:avLst/>
          </a:prstGeom>
          <a:noFill/>
        </p:spPr>
      </p:pic>
      <p:pic>
        <p:nvPicPr>
          <p:cNvPr id="8200" name="Picture 8" descr="http://www.statit.com/images/orig_data_indiv_value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015476"/>
            <a:ext cx="2971800" cy="16901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Center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describing a distribution at first, the center can be “eyeballed.”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Remember, you are trying to answer the question: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“What is the most typical value?”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Spread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dirty="0" smtClean="0"/>
              <a:t>Range 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Remember, you are trying to answer the question: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How much do values typically vary from the center?”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 smtClean="0"/>
              <a:t>BE SURE TO STATE EVERYTHING IN CONTEXT!!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8669866" cy="175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NFL Rushing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Group activity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Make a frequency distribution table for your assigned column of data.</a:t>
            </a:r>
          </a:p>
          <a:p>
            <a:r>
              <a:rPr lang="en-US" dirty="0" smtClean="0"/>
              <a:t>Draw the corresponding histogram on graph paper.</a:t>
            </a:r>
          </a:p>
          <a:p>
            <a:r>
              <a:rPr lang="en-US" dirty="0" smtClean="0"/>
              <a:t>Write a paragraph about your data that addresses shape, center, spread, and outliers.</a:t>
            </a:r>
            <a:endParaRPr lang="en-US" dirty="0"/>
          </a:p>
        </p:txBody>
      </p:sp>
      <p:pic>
        <p:nvPicPr>
          <p:cNvPr id="2050" name="Picture 2" descr="http://www.emmittsmith.com/sites/default/files/Emmitt_Smith_Dallas_Cowboys.jpg?13230535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43000"/>
            <a:ext cx="405765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683</Words>
  <Application>Microsoft Office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Common Core Math I Unit 1 Day 2 Frequency Tables and Histograms</vt:lpstr>
      <vt:lpstr>Link Up</vt:lpstr>
      <vt:lpstr>Describing Distributions</vt:lpstr>
      <vt:lpstr>Shape</vt:lpstr>
      <vt:lpstr>Center</vt:lpstr>
      <vt:lpstr>Spread</vt:lpstr>
      <vt:lpstr>NFL Rushing Statistics</vt:lpstr>
    </vt:vector>
  </TitlesOfParts>
  <Company>Wake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10:  Statistics</dc:title>
  <dc:creator>Sonia_dupree</dc:creator>
  <cp:lastModifiedBy>kpetway</cp:lastModifiedBy>
  <cp:revision>63</cp:revision>
  <dcterms:created xsi:type="dcterms:W3CDTF">2009-07-07T17:25:00Z</dcterms:created>
  <dcterms:modified xsi:type="dcterms:W3CDTF">2012-08-29T15:12:35Z</dcterms:modified>
</cp:coreProperties>
</file>