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79" r:id="rId3"/>
    <p:sldId id="258" r:id="rId4"/>
    <p:sldId id="275" r:id="rId5"/>
    <p:sldId id="281" r:id="rId6"/>
    <p:sldId id="268" r:id="rId7"/>
    <p:sldId id="269" r:id="rId8"/>
    <p:sldId id="270" r:id="rId9"/>
    <p:sldId id="260" r:id="rId10"/>
    <p:sldId id="262" r:id="rId11"/>
    <p:sldId id="283" r:id="rId12"/>
    <p:sldId id="284" r:id="rId13"/>
    <p:sldId id="264" r:id="rId14"/>
    <p:sldId id="287" r:id="rId15"/>
    <p:sldId id="259" r:id="rId16"/>
    <p:sldId id="265" r:id="rId17"/>
    <p:sldId id="285" r:id="rId18"/>
    <p:sldId id="286" r:id="rId19"/>
    <p:sldId id="267" r:id="rId20"/>
    <p:sldId id="271" r:id="rId21"/>
    <p:sldId id="276" r:id="rId22"/>
    <p:sldId id="272" r:id="rId23"/>
    <p:sldId id="282" r:id="rId24"/>
    <p:sldId id="273" r:id="rId25"/>
    <p:sldId id="274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F4DFF-97C7-4F29-91DB-6AE6083C790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21A0B-A74D-4CCC-BD33-4F052DE9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3</a:t>
            </a:fld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37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9</a:t>
            </a:fld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19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solidFill>
                  <a:prstClr val="black"/>
                </a:solidFill>
                <a:latin typeface="Arial"/>
              </a:rPr>
              <a:pPr eaLnBrk="1" hangingPunct="1"/>
              <a:t>15</a:t>
            </a:fld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50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3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015283" y="6246670"/>
            <a:ext cx="5567837" cy="264965"/>
          </a:xfrm>
        </p:spPr>
        <p:txBody>
          <a:bodyPr/>
          <a:lstStyle>
            <a:lvl1pPr algn="l">
              <a:defRPr sz="16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3.4.2: Graphing Exponential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55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5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8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D490-D266-4E7A-82F5-AF3511F4D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E99C-9050-44D5-8E4A-AB93CACE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304801"/>
            <a:ext cx="7855776" cy="5638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dirty="0" smtClean="0"/>
              <a:t>Lesson 3.9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Word </a:t>
            </a:r>
            <a:r>
              <a:rPr lang="en-US" sz="4400" b="1" dirty="0"/>
              <a:t>Problems </a:t>
            </a:r>
            <a:r>
              <a:rPr lang="en-US" sz="4400" b="1" dirty="0" smtClean="0"/>
              <a:t>with Exponential Functions</a:t>
            </a:r>
          </a:p>
          <a:p>
            <a:pPr algn="ctr"/>
            <a:endParaRPr lang="en-US" sz="3200" dirty="0" smtClean="0"/>
          </a:p>
          <a:p>
            <a:pPr>
              <a:defRPr/>
            </a:pPr>
            <a:r>
              <a:rPr lang="en-US" sz="2800" b="1" u="sng" dirty="0"/>
              <a:t>Concept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dirty="0"/>
              <a:t>Characteristics of a </a:t>
            </a:r>
            <a:r>
              <a:rPr lang="en-US" dirty="0" smtClean="0"/>
              <a:t>function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b="1" u="sng" dirty="0"/>
              <a:t>EQ</a:t>
            </a:r>
            <a:r>
              <a:rPr lang="en-US" sz="2800" dirty="0"/>
              <a:t>: </a:t>
            </a:r>
            <a:r>
              <a:rPr lang="en-US" dirty="0"/>
              <a:t>How do we write and solve exponential functions from real world scenarios? (</a:t>
            </a:r>
            <a:r>
              <a:rPr lang="en-US" dirty="0" smtClean="0"/>
              <a:t>F.LE.1,2,5)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b="1" u="sng" dirty="0"/>
              <a:t>Vocabulary</a:t>
            </a:r>
            <a:r>
              <a:rPr lang="en-US" sz="2800" dirty="0"/>
              <a:t>: </a:t>
            </a:r>
            <a:r>
              <a:rPr lang="en-US" dirty="0" smtClean="0"/>
              <a:t>Growth Factor, Decay Factor</a:t>
            </a:r>
            <a:r>
              <a:rPr lang="en-US" sz="2800" smtClean="0"/>
              <a:t>, </a:t>
            </a:r>
            <a:r>
              <a:rPr lang="en-US" smtClean="0"/>
              <a:t>Percent </a:t>
            </a:r>
            <a:r>
              <a:rPr lang="en-US" dirty="0" smtClean="0"/>
              <a:t>of Increase, Percent of Decrease</a:t>
            </a:r>
            <a:endParaRPr lang="en-US" b="1" u="sng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3540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Example 2</a:t>
            </a:r>
            <a:endParaRPr lang="en-US" sz="3600" b="1" dirty="0"/>
          </a:p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A principal of $600 is deposited in an account that pays 3.5% interest compounded yearly.  Find the account balance after 4 years.</a:t>
            </a:r>
          </a:p>
        </p:txBody>
      </p:sp>
    </p:spTree>
    <p:extLst>
      <p:ext uri="{BB962C8B-B14F-4D97-AF65-F5344CB8AC3E}">
        <p14:creationId xmlns:p14="http://schemas.microsoft.com/office/powerpoint/2010/main" val="2220232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0" algn="ctr"/>
                <a:r>
                  <a:rPr lang="en-US" sz="4800" b="1" dirty="0" smtClean="0">
                    <a:solidFill>
                      <a:prstClr val="black"/>
                    </a:solidFill>
                  </a:rPr>
                  <a:t>Example 2</a:t>
                </a:r>
              </a:p>
              <a:p>
                <a:pPr lvl="0"/>
                <a:endParaRPr lang="en-US" sz="22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3600" b="1" dirty="0" smtClean="0">
                    <a:solidFill>
                      <a:prstClr val="black"/>
                    </a:solidFill>
                  </a:rPr>
                  <a:t>Step 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1: Write the formula you’re using.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solidFill>
                            <a:prstClr val="black"/>
                          </a:solidFill>
                          <a:latin typeface="Cambria Math"/>
                        </a:rPr>
                        <m:t>𝐀</m:t>
                      </m:r>
                      <m:r>
                        <a:rPr lang="en-US" sz="36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3600" b="1" dirty="0">
                    <a:solidFill>
                      <a:prstClr val="black"/>
                    </a:solidFill>
                  </a:rPr>
                  <a:t>Step 2: Substitute the needed quantities into your formula. </a:t>
                </a:r>
              </a:p>
              <a:p>
                <a:pPr lvl="0" algn="ctr"/>
                <a:r>
                  <a:rPr lang="en-US" sz="3600" b="1" dirty="0" smtClean="0">
                    <a:solidFill>
                      <a:prstClr val="black"/>
                    </a:solidFill>
                  </a:rPr>
                  <a:t>initial 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value = P = $600</a:t>
                </a:r>
              </a:p>
              <a:p>
                <a:pPr lvl="0" algn="ctr"/>
                <a:r>
                  <a:rPr lang="en-US" sz="3600" b="1" dirty="0">
                    <a:solidFill>
                      <a:prstClr val="black"/>
                    </a:solidFill>
                  </a:rPr>
                  <a:t>growth rate = r = 3.5% = .035</a:t>
                </a:r>
              </a:p>
              <a:p>
                <a:pPr lvl="0" algn="ctr"/>
                <a:r>
                  <a:rPr lang="en-US" sz="3600" b="1" dirty="0">
                    <a:solidFill>
                      <a:prstClr val="black"/>
                    </a:solidFill>
                  </a:rPr>
                  <a:t>years = n = </a:t>
                </a:r>
                <a:r>
                  <a:rPr lang="en-US" sz="3600" b="1" dirty="0" smtClean="0">
                    <a:solidFill>
                      <a:prstClr val="black"/>
                    </a:solidFill>
                  </a:rPr>
                  <a:t>4</a:t>
                </a:r>
              </a:p>
              <a:p>
                <a:pPr lvl="0" algn="ctr"/>
                <a:endParaRPr lang="en-US" sz="3600" b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=600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(1+.035)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4268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2713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 lvl="0" algn="ctr"/>
                <a:r>
                  <a:rPr lang="en-US" sz="4800" b="1" dirty="0">
                    <a:solidFill>
                      <a:prstClr val="black"/>
                    </a:solidFill>
                  </a:rPr>
                  <a:t>Example </a:t>
                </a:r>
                <a:r>
                  <a:rPr lang="en-US" sz="4800" b="1" dirty="0" smtClean="0">
                    <a:solidFill>
                      <a:prstClr val="black"/>
                    </a:solidFill>
                  </a:rPr>
                  <a:t>2</a:t>
                </a:r>
              </a:p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</a:rPr>
                  <a:t>Step 3: Evaluate.</a:t>
                </a: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=600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(1.035)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≈688.514</m:t>
                      </m:r>
                    </m:oMath>
                  </m:oMathPara>
                </a14:m>
                <a:endParaRPr lang="en-US" sz="2800" dirty="0"/>
              </a:p>
              <a:p>
                <a:pPr lvl="0"/>
                <a:endParaRPr lang="en-US" sz="2800" b="1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</a:rPr>
                  <a:t>Step 4: Interpret your answer.</a:t>
                </a: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sz="2800" dirty="0">
                    <a:solidFill>
                      <a:prstClr val="black"/>
                    </a:solidFill>
                  </a:rPr>
                  <a:t>balance after 4 years will be about $688.51.</a:t>
                </a:r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2927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62122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You Try 2</a:t>
            </a:r>
          </a:p>
          <a:p>
            <a:r>
              <a:rPr lang="en-US" sz="2800" dirty="0" smtClean="0"/>
              <a:t>Use the exponential growth model to find the account balance.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0" y="1752600"/>
                <a:ext cx="380546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𝐴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752600"/>
                <a:ext cx="3805465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1950" y="2561927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principal of $450 is deposited in an account that pays 2.5% interest compounded yearly. Find the account balance after 2 years.</a:t>
            </a:r>
          </a:p>
        </p:txBody>
      </p:sp>
    </p:spTree>
    <p:extLst>
      <p:ext uri="{BB962C8B-B14F-4D97-AF65-F5344CB8AC3E}">
        <p14:creationId xmlns:p14="http://schemas.microsoft.com/office/powerpoint/2010/main" val="222878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 lvl="0" algn="ctr"/>
                <a:r>
                  <a:rPr lang="en-US" sz="3600" b="1" dirty="0">
                    <a:solidFill>
                      <a:prstClr val="black"/>
                    </a:solidFill>
                  </a:rPr>
                  <a:t>You Try </a:t>
                </a:r>
                <a:r>
                  <a:rPr lang="en-US" sz="3600" b="1" dirty="0" smtClean="0">
                    <a:solidFill>
                      <a:prstClr val="black"/>
                    </a:solidFill>
                  </a:rPr>
                  <a:t>3</a:t>
                </a:r>
                <a:endParaRPr lang="en-US" sz="36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</a:rPr>
                  <a:t>Use the exponential growth model to find the account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balance.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𝐴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𝑃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/>
                            <a:cs typeface="+mn-cs"/>
                          </a:rPr>
                          <m:t>1+</m:t>
                        </m:r>
                        <m:r>
                          <a:rPr lang="en-US" sz="4400" i="1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/>
                            <a:cs typeface="+mn-cs"/>
                          </a:rPr>
                          <m:t>𝑟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cs typeface="+mn-cs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cs typeface="+mn-cs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lvl="0">
                  <a:spcBef>
                    <a:spcPts val="0"/>
                  </a:spcBef>
                </a:pPr>
                <a:endParaRPr lang="en-US" sz="3600" b="1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principal of $800 is deposited in an account that pays 3% interest compounded yearly. Find the account balance after 5 years.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1865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48" y="539976"/>
            <a:ext cx="7820862" cy="525122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ea typeface="+mn-ea"/>
              </a:rPr>
              <a:t>Exponential Decay</a:t>
            </a:r>
          </a:p>
          <a:p>
            <a:r>
              <a:rPr lang="en-US" dirty="0" smtClean="0"/>
              <a:t>Exponential decay occurs when a quantity decreases by the same percent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dirty="0" smtClean="0"/>
              <a:t> in each time period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/>
              <a:t>.</a:t>
            </a:r>
          </a:p>
          <a:p>
            <a:endParaRPr lang="en-US" sz="4400" b="0" i="1" dirty="0" smtClean="0">
              <a:latin typeface="Cambria Math"/>
            </a:endParaRPr>
          </a:p>
          <a:p>
            <a:endParaRPr lang="en-US" sz="4400" b="0" i="1" dirty="0" smtClean="0">
              <a:latin typeface="Cambria Math"/>
            </a:endParaRPr>
          </a:p>
          <a:p>
            <a:endParaRPr lang="en-US" sz="4400" i="1" dirty="0">
              <a:latin typeface="Cambria Math"/>
            </a:endParaRPr>
          </a:p>
          <a:p>
            <a:endParaRPr lang="en-US" b="0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Cambria Math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mbria Math"/>
              </a:rPr>
              <a:t>The </a:t>
            </a:r>
            <a:r>
              <a:rPr lang="en-US" dirty="0">
                <a:latin typeface="Cambria Math"/>
              </a:rPr>
              <a:t>percent of </a:t>
            </a:r>
            <a:r>
              <a:rPr lang="en-US" b="1" u="sng" dirty="0" smtClean="0">
                <a:latin typeface="Cambria Math"/>
              </a:rPr>
              <a:t>decrease</a:t>
            </a:r>
            <a:r>
              <a:rPr lang="en-US" dirty="0" smtClean="0">
                <a:latin typeface="Cambria Math"/>
              </a:rPr>
              <a:t> </a:t>
            </a:r>
            <a:r>
              <a:rPr lang="en-US" dirty="0">
                <a:latin typeface="Cambria Math"/>
              </a:rPr>
              <a:t>is </a:t>
            </a:r>
            <a:r>
              <a:rPr lang="en-US" b="1" u="sng" dirty="0">
                <a:latin typeface="Cambria Math"/>
              </a:rPr>
              <a:t>100r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mbria Math"/>
              </a:rPr>
              <a:t>Remember </a:t>
            </a:r>
            <a:r>
              <a:rPr lang="en-US" dirty="0" smtClean="0">
                <a:latin typeface="Cambria Math"/>
              </a:rPr>
              <a:t>if  0 &lt;  </a:t>
            </a:r>
            <a:r>
              <a:rPr lang="en-US" dirty="0">
                <a:latin typeface="Cambria Math"/>
              </a:rPr>
              <a:t>b </a:t>
            </a:r>
            <a:r>
              <a:rPr lang="en-US" dirty="0" smtClean="0">
                <a:latin typeface="Cambria Math"/>
              </a:rPr>
              <a:t>&lt; 1, </a:t>
            </a:r>
            <a:r>
              <a:rPr lang="en-US" dirty="0">
                <a:latin typeface="Cambria Math"/>
              </a:rPr>
              <a:t>then you will have </a:t>
            </a:r>
            <a:r>
              <a:rPr lang="en-US" b="1" u="sng" dirty="0" smtClean="0">
                <a:latin typeface="Cambria Math"/>
              </a:rPr>
              <a:t>decay.</a:t>
            </a:r>
            <a:endParaRPr lang="en-US" b="1" u="sng" dirty="0">
              <a:latin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3.4.2: Graphing Exponential Functions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0136" y="3027077"/>
            <a:ext cx="15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Initial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0136" y="1981200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4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36" y="1981200"/>
                <a:ext cx="368350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4717833" y="2272600"/>
            <a:ext cx="463169" cy="1045783"/>
          </a:xfrm>
          <a:prstGeom prst="leftBrac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800" y="3886200"/>
                <a:ext cx="3819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·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00" y="3886200"/>
                <a:ext cx="381955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Elbow Connector 9"/>
          <p:cNvCxnSpPr/>
          <p:nvPr/>
        </p:nvCxnSpPr>
        <p:spPr>
          <a:xfrm rot="16200000" flipH="1">
            <a:off x="3432962" y="3182733"/>
            <a:ext cx="1341168" cy="37330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4769" y="3027077"/>
            <a:ext cx="142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BBB59">
                    <a:lumMod val="75000"/>
                  </a:srgbClr>
                </a:solidFill>
              </a:rPr>
              <a:t>Decay 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factor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49417" y="3304835"/>
            <a:ext cx="0" cy="73513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4948109" y="2863355"/>
            <a:ext cx="1547046" cy="498645"/>
          </a:xfrm>
          <a:prstGeom prst="curvedConnector3">
            <a:avLst>
              <a:gd name="adj1" fmla="val 64329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8491" y="3027077"/>
            <a:ext cx="134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Time Period</a:t>
            </a:r>
          </a:p>
        </p:txBody>
      </p:sp>
      <p:cxnSp>
        <p:nvCxnSpPr>
          <p:cNvPr id="42" name="Elbow Connector 41"/>
          <p:cNvCxnSpPr/>
          <p:nvPr/>
        </p:nvCxnSpPr>
        <p:spPr>
          <a:xfrm flipV="1">
            <a:off x="5641067" y="2061120"/>
            <a:ext cx="1919094" cy="304800"/>
          </a:xfrm>
          <a:prstGeom prst="bentConnector3">
            <a:avLst>
              <a:gd name="adj1" fmla="val 59385"/>
            </a:avLst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60161" y="1890353"/>
            <a:ext cx="10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BBB59">
                    <a:lumMod val="75000"/>
                  </a:srgbClr>
                </a:solidFill>
              </a:rPr>
              <a:t>Decay 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3889660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Example 3</a:t>
            </a:r>
            <a:endParaRPr lang="en-US" sz="3600" b="1" dirty="0"/>
          </a:p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You bought a used truck for $15,000.  The value of the truck will decrease each year because of depreciation.  The truck depreciates at the rate of 8% per year.  Estimate the value of your truck in 5 years.</a:t>
            </a:r>
          </a:p>
        </p:txBody>
      </p:sp>
    </p:spTree>
    <p:extLst>
      <p:ext uri="{BB962C8B-B14F-4D97-AF65-F5344CB8AC3E}">
        <p14:creationId xmlns:p14="http://schemas.microsoft.com/office/powerpoint/2010/main" val="4177953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 lvl="0" algn="ctr"/>
                <a:r>
                  <a:rPr lang="en-US" sz="3600" b="1" dirty="0">
                    <a:solidFill>
                      <a:prstClr val="black"/>
                    </a:solidFill>
                  </a:rPr>
                  <a:t>Example </a:t>
                </a:r>
                <a:r>
                  <a:rPr lang="en-US" sz="3600" b="1" dirty="0" smtClean="0">
                    <a:solidFill>
                      <a:prstClr val="black"/>
                    </a:solidFill>
                  </a:rPr>
                  <a:t>3</a:t>
                </a:r>
              </a:p>
              <a:p>
                <a:pPr lvl="0" algn="ctr"/>
                <a:r>
                  <a:rPr lang="en-US" sz="3200" b="1" dirty="0">
                    <a:solidFill>
                      <a:prstClr val="black"/>
                    </a:solidFill>
                  </a:rPr>
                  <a:t>Step 1: Write the formula you’re using</a:t>
                </a:r>
                <a:r>
                  <a:rPr lang="en-US" sz="3200" b="1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3200" b="1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3200" b="1" dirty="0" smtClean="0">
                    <a:solidFill>
                      <a:prstClr val="black"/>
                    </a:solidFill>
                  </a:rPr>
                  <a:t>Step </a:t>
                </a:r>
                <a:r>
                  <a:rPr lang="en-US" sz="3200" b="1" dirty="0">
                    <a:solidFill>
                      <a:prstClr val="black"/>
                    </a:solidFill>
                  </a:rPr>
                  <a:t>2: Substitute the </a:t>
                </a:r>
                <a:r>
                  <a:rPr lang="en-US" sz="3200" b="1" dirty="0" smtClean="0">
                    <a:solidFill>
                      <a:prstClr val="black"/>
                    </a:solidFill>
                  </a:rPr>
                  <a:t>needed quantities </a:t>
                </a:r>
                <a:r>
                  <a:rPr lang="en-US" sz="3200" b="1" dirty="0">
                    <a:solidFill>
                      <a:prstClr val="black"/>
                    </a:solidFill>
                  </a:rPr>
                  <a:t>into your formula. </a:t>
                </a:r>
                <a:endParaRPr lang="en-US" sz="3200" b="1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800" b="1" dirty="0">
                    <a:solidFill>
                      <a:prstClr val="black"/>
                    </a:solidFill>
                  </a:rPr>
                  <a:t>initial value = C = $15,000</a:t>
                </a:r>
              </a:p>
              <a:p>
                <a:pPr lvl="0" algn="ctr"/>
                <a:r>
                  <a:rPr lang="en-US" sz="2800" b="1" dirty="0">
                    <a:solidFill>
                      <a:prstClr val="black"/>
                    </a:solidFill>
                  </a:rPr>
                  <a:t>decay rate = r = 8% = .08</a:t>
                </a:r>
              </a:p>
              <a:p>
                <a:pPr lvl="0" algn="ctr"/>
                <a:r>
                  <a:rPr lang="en-US" sz="2800" b="1" dirty="0">
                    <a:solidFill>
                      <a:prstClr val="black"/>
                    </a:solidFill>
                  </a:rPr>
                  <a:t>years = t = 5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=15000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(1−.08)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 lvl="0" algn="ctr"/>
                <a:endParaRPr lang="en-US" sz="3600" b="1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939" t="-1829" r="-543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72613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 lvl="0" algn="ctr"/>
                <a:r>
                  <a:rPr lang="en-US" sz="3600" b="1" dirty="0">
                    <a:solidFill>
                      <a:prstClr val="black"/>
                    </a:solidFill>
                  </a:rPr>
                  <a:t>Example </a:t>
                </a:r>
                <a:r>
                  <a:rPr lang="en-US" sz="3600" b="1" dirty="0" smtClean="0">
                    <a:solidFill>
                      <a:prstClr val="black"/>
                    </a:solidFill>
                  </a:rPr>
                  <a:t>3</a:t>
                </a:r>
              </a:p>
              <a:p>
                <a:pPr lvl="0"/>
                <a:r>
                  <a:rPr lang="en-US" sz="3200" b="1" dirty="0">
                    <a:solidFill>
                      <a:prstClr val="black"/>
                    </a:solidFill>
                  </a:rPr>
                  <a:t>Step 3: Evaluate</a:t>
                </a:r>
                <a:r>
                  <a:rPr lang="en-US" sz="3200" b="1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=15000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(.92)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9,886.22</a:t>
                </a:r>
              </a:p>
              <a:p>
                <a:pPr lvl="0"/>
                <a:endParaRPr lang="en-US" sz="32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3200" b="1" dirty="0" smtClean="0">
                    <a:solidFill>
                      <a:prstClr val="black"/>
                    </a:solidFill>
                  </a:rPr>
                  <a:t>Step </a:t>
                </a:r>
                <a:r>
                  <a:rPr lang="en-US" sz="3200" b="1" dirty="0">
                    <a:solidFill>
                      <a:prstClr val="black"/>
                    </a:solidFill>
                  </a:rPr>
                  <a:t>4: Interpret your answer</a:t>
                </a:r>
                <a:r>
                  <a:rPr lang="en-US" sz="3200" b="1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</a:rPr>
                  <a:t>The value of your truck in 5 years will be about $9,886.22</a:t>
                </a:r>
              </a:p>
              <a:p>
                <a:pPr lvl="0"/>
                <a:endParaRPr lang="en-US" sz="2800" b="1" dirty="0">
                  <a:solidFill>
                    <a:prstClr val="black"/>
                  </a:solidFill>
                </a:endParaRPr>
              </a:p>
              <a:p>
                <a:pPr lvl="0" algn="ctr"/>
                <a:endParaRPr lang="en-US" sz="3600" b="1" dirty="0" smtClean="0">
                  <a:solidFill>
                    <a:prstClr val="black"/>
                  </a:solidFill>
                </a:endParaRPr>
              </a:p>
              <a:p>
                <a:pPr lvl="0" algn="ctr"/>
                <a:endParaRPr lang="en-US" sz="3600" b="1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939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49917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6359" y="320754"/>
            <a:ext cx="7855776" cy="49982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You Try 4-5</a:t>
            </a:r>
          </a:p>
          <a:p>
            <a:r>
              <a:rPr lang="en-US" sz="2800" dirty="0" smtClean="0"/>
              <a:t>Use the exponential decay model to find the account balance.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1400" y="1524000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4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524000"/>
                <a:ext cx="3683509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79209" y="2819871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095" y="2235096"/>
            <a:ext cx="871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Use the exponential decay model in example 3 to estimate the value of your truck in 7 years.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095" y="4114800"/>
            <a:ext cx="8662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Rework example 3 if the truck depreciates at the rate of 10% per year.</a:t>
            </a:r>
          </a:p>
        </p:txBody>
      </p:sp>
    </p:spTree>
    <p:extLst>
      <p:ext uri="{BB962C8B-B14F-4D97-AF65-F5344CB8AC3E}">
        <p14:creationId xmlns:p14="http://schemas.microsoft.com/office/powerpoint/2010/main" val="870459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381001"/>
            <a:ext cx="7855776" cy="5257800"/>
          </a:xfrm>
        </p:spPr>
        <p:txBody>
          <a:bodyPr>
            <a:normAutofit fontScale="92500"/>
          </a:bodyPr>
          <a:lstStyle/>
          <a:p>
            <a:r>
              <a:rPr lang="en-US" sz="36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Before we begin……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Imagine that you buy something new that you love (i.e. phone, shoes, clothes, etc.) </a:t>
            </a:r>
          </a:p>
          <a:p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Later when you no longer want that item, you choose to sell it someone.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would you decide to sell that item?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price do you think would be a fair price?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Would you sell that item for the same price as you bought it?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 you think that is fair?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385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Annual Percent of Increase/Decrease</a:t>
            </a:r>
          </a:p>
          <a:p>
            <a:endParaRPr lang="en-US" dirty="0" smtClean="0"/>
          </a:p>
          <a:p>
            <a:r>
              <a:rPr lang="en-US" dirty="0" smtClean="0"/>
              <a:t>The annual percent of increase or decrease comes from the Growth and Decay </a:t>
            </a:r>
            <a:r>
              <a:rPr lang="en-US" b="1" u="sng" dirty="0" smtClean="0"/>
              <a:t>factors</a:t>
            </a:r>
            <a:r>
              <a:rPr lang="en-US" dirty="0" smtClean="0"/>
              <a:t> of the exponential formulas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Identify the growth and decay factors in the formula.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0134" y="2728192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4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34" y="2728192"/>
                <a:ext cx="3683509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4394" y="3490192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4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94" y="3490192"/>
                <a:ext cx="368350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4759019" y="2132280"/>
            <a:ext cx="463169" cy="1045783"/>
          </a:xfrm>
          <a:prstGeom prst="leftBrac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05400" y="22098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49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381000"/>
            <a:ext cx="7970000" cy="556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/>
              <a:t>Annual Percent of </a:t>
            </a:r>
            <a:r>
              <a:rPr lang="en-US" sz="2800" b="1" dirty="0" smtClean="0"/>
              <a:t>Increase or Decrease</a:t>
            </a:r>
          </a:p>
          <a:p>
            <a:r>
              <a:rPr lang="en-US" b="1" dirty="0" smtClean="0"/>
              <a:t>        </a:t>
            </a:r>
          </a:p>
          <a:p>
            <a:r>
              <a:rPr lang="en-US" b="1" dirty="0" smtClean="0"/>
              <a:t>    Exponential Growth                    Exponential </a:t>
            </a:r>
            <a:r>
              <a:rPr lang="en-US" b="1" dirty="0"/>
              <a:t>Decay 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u="sng" dirty="0" smtClean="0"/>
          </a:p>
          <a:p>
            <a:r>
              <a:rPr lang="en-US" u="sng" dirty="0" smtClean="0"/>
              <a:t>Step </a:t>
            </a:r>
            <a:r>
              <a:rPr lang="en-US" u="sng" dirty="0"/>
              <a:t>1</a:t>
            </a:r>
            <a:r>
              <a:rPr lang="en-US" dirty="0"/>
              <a:t>: Identify </a:t>
            </a:r>
            <a:r>
              <a:rPr lang="en-US" dirty="0" smtClean="0"/>
              <a:t>if the function is a </a:t>
            </a:r>
            <a:r>
              <a:rPr lang="en-US" b="1" u="sng" dirty="0" smtClean="0"/>
              <a:t>growth</a:t>
            </a:r>
            <a:r>
              <a:rPr lang="en-US" dirty="0" smtClean="0"/>
              <a:t> </a:t>
            </a:r>
            <a:r>
              <a:rPr lang="en-US" dirty="0"/>
              <a:t>or a </a:t>
            </a:r>
            <a:r>
              <a:rPr lang="en-US" b="1" u="sng" dirty="0"/>
              <a:t>decay</a:t>
            </a:r>
            <a:r>
              <a:rPr lang="en-US" dirty="0"/>
              <a:t>.</a:t>
            </a:r>
          </a:p>
          <a:p>
            <a:r>
              <a:rPr lang="en-US" u="sng" dirty="0"/>
              <a:t>Step 2</a:t>
            </a:r>
            <a:r>
              <a:rPr lang="en-US" dirty="0"/>
              <a:t>: </a:t>
            </a:r>
            <a:r>
              <a:rPr lang="en-US" dirty="0" smtClean="0"/>
              <a:t>Write the factor from the corresponding </a:t>
            </a:r>
            <a:r>
              <a:rPr lang="en-US" dirty="0"/>
              <a:t>exponential </a:t>
            </a:r>
            <a:r>
              <a:rPr lang="en-US" dirty="0" smtClean="0"/>
              <a:t>formula and </a:t>
            </a:r>
            <a:r>
              <a:rPr lang="en-US" dirty="0"/>
              <a:t>set it equal to the </a:t>
            </a:r>
            <a:r>
              <a:rPr lang="en-US" dirty="0" smtClean="0"/>
              <a:t>base.  	</a:t>
            </a:r>
            <a:r>
              <a:rPr lang="en-US" u="sng" dirty="0" smtClean="0"/>
              <a:t>Growth</a:t>
            </a:r>
            <a:r>
              <a:rPr lang="en-US" dirty="0" smtClean="0"/>
              <a:t>: </a:t>
            </a:r>
            <a:r>
              <a:rPr lang="en-US" b="1" u="sng" dirty="0" smtClean="0"/>
              <a:t>1 + r = base</a:t>
            </a:r>
            <a:r>
              <a:rPr lang="en-US" dirty="0" smtClean="0"/>
              <a:t>     </a:t>
            </a:r>
            <a:r>
              <a:rPr lang="en-US" u="sng" dirty="0" smtClean="0"/>
              <a:t>Decay</a:t>
            </a:r>
            <a:r>
              <a:rPr lang="en-US" dirty="0" smtClean="0"/>
              <a:t>: </a:t>
            </a:r>
            <a:r>
              <a:rPr lang="en-US" b="1" u="sng" dirty="0" smtClean="0"/>
              <a:t>1 – r = base</a:t>
            </a:r>
          </a:p>
          <a:p>
            <a:endParaRPr lang="en-US" u="sng" dirty="0" smtClean="0"/>
          </a:p>
          <a:p>
            <a:r>
              <a:rPr lang="en-US" u="sng" dirty="0" smtClean="0"/>
              <a:t>Step </a:t>
            </a:r>
            <a:r>
              <a:rPr lang="en-US" u="sng" dirty="0"/>
              <a:t>3</a:t>
            </a:r>
            <a:r>
              <a:rPr lang="en-US" dirty="0"/>
              <a:t>: Solve the formula for </a:t>
            </a:r>
            <a:r>
              <a:rPr lang="en-US" b="1" u="sng" dirty="0" smtClean="0"/>
              <a:t>r</a:t>
            </a:r>
            <a:r>
              <a:rPr lang="en-US" dirty="0" smtClean="0"/>
              <a:t>.</a:t>
            </a:r>
          </a:p>
          <a:p>
            <a:r>
              <a:rPr lang="en-US" u="sng" dirty="0"/>
              <a:t>Step 4</a:t>
            </a:r>
            <a:r>
              <a:rPr lang="en-US" dirty="0"/>
              <a:t>: </a:t>
            </a:r>
            <a:r>
              <a:rPr lang="en-US" dirty="0" smtClean="0"/>
              <a:t>Find the </a:t>
            </a:r>
            <a:r>
              <a:rPr lang="en-US" dirty="0"/>
              <a:t>percent of </a:t>
            </a:r>
            <a:r>
              <a:rPr lang="en-US" dirty="0" smtClean="0"/>
              <a:t>increase or decrease.  Use your answer from step 3 and plug it into </a:t>
            </a:r>
            <a:r>
              <a:rPr lang="en-US" b="1" u="sng" dirty="0" smtClean="0"/>
              <a:t>100r</a:t>
            </a:r>
            <a:r>
              <a:rPr lang="en-US" dirty="0" smtClean="0"/>
              <a:t>.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7982" y="2062147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2" y="2062147"/>
                <a:ext cx="3683509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82836" y="1990122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36" y="1990122"/>
                <a:ext cx="368350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5400000">
            <a:off x="2729706" y="1539255"/>
            <a:ext cx="463169" cy="1045783"/>
          </a:xfrm>
          <a:prstGeom prst="leftBrac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6920707" y="1458763"/>
            <a:ext cx="463169" cy="1045783"/>
          </a:xfrm>
          <a:prstGeom prst="leftBrac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7600" y="1612323"/>
            <a:ext cx="17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Growth factor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9953" y="1565404"/>
            <a:ext cx="17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Decay factor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457201"/>
            <a:ext cx="8274800" cy="5486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Annual Percent of </a:t>
            </a:r>
            <a:r>
              <a:rPr lang="en-US" b="1" dirty="0" smtClean="0"/>
              <a:t>Increase</a:t>
            </a:r>
            <a:endParaRPr lang="en-US" b="1" dirty="0"/>
          </a:p>
          <a:p>
            <a:pPr lvl="0"/>
            <a:r>
              <a:rPr lang="en-US" b="1" u="sng" dirty="0" smtClean="0"/>
              <a:t>Example 4:</a:t>
            </a:r>
            <a:r>
              <a:rPr lang="en-US" dirty="0" smtClean="0"/>
              <a:t> Find </a:t>
            </a:r>
            <a:r>
              <a:rPr lang="en-US" dirty="0"/>
              <a:t>the annual percent </a:t>
            </a:r>
            <a:r>
              <a:rPr lang="en-US" dirty="0" smtClean="0"/>
              <a:t>of increase </a:t>
            </a:r>
            <a:r>
              <a:rPr lang="en-US" dirty="0"/>
              <a:t>or decrease </a:t>
            </a:r>
            <a:r>
              <a:rPr lang="en-US" dirty="0" smtClean="0"/>
              <a:t>that f(x</a:t>
            </a:r>
            <a:r>
              <a:rPr lang="en-US" dirty="0"/>
              <a:t>) = 2(1.25)</a:t>
            </a:r>
            <a:r>
              <a:rPr lang="en-US" baseline="30000" dirty="0"/>
              <a:t>x</a:t>
            </a:r>
            <a:r>
              <a:rPr lang="en-US" dirty="0"/>
              <a:t> models</a:t>
            </a:r>
          </a:p>
          <a:p>
            <a:r>
              <a:rPr lang="en-US" b="1" dirty="0" smtClean="0"/>
              <a:t>Step 1: Identify if it’s a growth or a decay.</a:t>
            </a:r>
          </a:p>
          <a:p>
            <a:r>
              <a:rPr lang="en-US" dirty="0"/>
              <a:t>	</a:t>
            </a:r>
            <a:r>
              <a:rPr lang="en-US" dirty="0" smtClean="0"/>
              <a:t>Since the base (1.25) is greater than 1, it’s a </a:t>
            </a:r>
          </a:p>
          <a:p>
            <a:r>
              <a:rPr lang="en-US" dirty="0"/>
              <a:t> </a:t>
            </a:r>
            <a:r>
              <a:rPr lang="en-US" dirty="0" smtClean="0"/>
              <a:t>          growth.</a:t>
            </a:r>
          </a:p>
          <a:p>
            <a:r>
              <a:rPr lang="en-US" b="1" dirty="0" smtClean="0"/>
              <a:t>Step 2: Look at the growth factor from the exponential formula: 1 + r and set it equal to the base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1 + r = 1.25</a:t>
            </a:r>
          </a:p>
          <a:p>
            <a:r>
              <a:rPr lang="en-US" b="1" dirty="0" smtClean="0"/>
              <a:t>Step 3: Solve the formula for r 		</a:t>
            </a:r>
            <a:r>
              <a:rPr lang="en-US" dirty="0"/>
              <a:t>1 + r = 1.25</a:t>
            </a:r>
          </a:p>
          <a:p>
            <a:r>
              <a:rPr lang="en-US" dirty="0" smtClean="0"/>
              <a:t>					           -1         -1</a:t>
            </a:r>
          </a:p>
          <a:p>
            <a:r>
              <a:rPr lang="en-US" b="1" dirty="0" smtClean="0"/>
              <a:t>						      </a:t>
            </a:r>
            <a:r>
              <a:rPr lang="en-US" dirty="0" smtClean="0"/>
              <a:t>r = .25</a:t>
            </a:r>
          </a:p>
          <a:p>
            <a:r>
              <a:rPr lang="en-US" b="1" dirty="0" smtClean="0"/>
              <a:t>Step 4: Find the percent of increase.  So substitute your value for r into 100r</a:t>
            </a:r>
            <a:r>
              <a:rPr lang="en-US" dirty="0" smtClean="0"/>
              <a:t>--- 100(.25) = 25</a:t>
            </a:r>
          </a:p>
          <a:p>
            <a:pPr algn="ctr"/>
            <a:r>
              <a:rPr lang="en-US" dirty="0" smtClean="0"/>
              <a:t>The percent of increase is 25%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07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457201"/>
            <a:ext cx="8274800" cy="5486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Annual Percent of </a:t>
            </a:r>
            <a:r>
              <a:rPr lang="en-US" b="1" dirty="0" smtClean="0"/>
              <a:t>Decrease</a:t>
            </a:r>
            <a:endParaRPr lang="en-US" b="1" dirty="0"/>
          </a:p>
          <a:p>
            <a:pPr lvl="0"/>
            <a:r>
              <a:rPr lang="en-US" b="1" u="sng" dirty="0"/>
              <a:t>Example 5:</a:t>
            </a:r>
            <a:r>
              <a:rPr lang="en-US" dirty="0"/>
              <a:t> Find the annual percent of increase or decrease that f(x) = 3(0.80)</a:t>
            </a:r>
            <a:r>
              <a:rPr lang="en-US" baseline="30000" dirty="0"/>
              <a:t>x</a:t>
            </a:r>
            <a:r>
              <a:rPr lang="en-US" dirty="0"/>
              <a:t> models</a:t>
            </a:r>
          </a:p>
          <a:p>
            <a:r>
              <a:rPr lang="en-US" b="1" dirty="0"/>
              <a:t>Step 1: Identify if it’s a growth or a decay.</a:t>
            </a:r>
          </a:p>
          <a:p>
            <a:r>
              <a:rPr lang="en-US" dirty="0"/>
              <a:t>	Since the base (0.80) is less than 1, it’s a </a:t>
            </a:r>
            <a:r>
              <a:rPr lang="en-US" dirty="0" smtClean="0"/>
              <a:t>decay</a:t>
            </a:r>
            <a:r>
              <a:rPr lang="en-US" dirty="0"/>
              <a:t>.</a:t>
            </a:r>
          </a:p>
          <a:p>
            <a:r>
              <a:rPr lang="en-US" b="1" dirty="0" smtClean="0"/>
              <a:t>Step 2: Look at the decay factor from the exponential formula: 1 – r and set it equal to the base</a:t>
            </a:r>
            <a:r>
              <a:rPr lang="en-US" dirty="0" smtClean="0"/>
              <a:t> </a:t>
            </a:r>
          </a:p>
          <a:p>
            <a:r>
              <a:rPr lang="en-US" dirty="0"/>
              <a:t>1 </a:t>
            </a:r>
            <a:r>
              <a:rPr lang="en-US" dirty="0" smtClean="0"/>
              <a:t>-  </a:t>
            </a:r>
            <a:r>
              <a:rPr lang="en-US" dirty="0"/>
              <a:t>r = </a:t>
            </a:r>
            <a:r>
              <a:rPr lang="en-US" dirty="0" smtClean="0"/>
              <a:t>0.80					</a:t>
            </a:r>
            <a:r>
              <a:rPr lang="en-US" dirty="0"/>
              <a:t> 1 - r = 0.80</a:t>
            </a:r>
          </a:p>
          <a:p>
            <a:r>
              <a:rPr lang="en-US" b="1" dirty="0"/>
              <a:t>Step 3: Solve the formula for r 		</a:t>
            </a:r>
            <a:r>
              <a:rPr lang="en-US" dirty="0"/>
              <a:t>-1         -</a:t>
            </a:r>
            <a:r>
              <a:rPr lang="en-US" dirty="0" smtClean="0"/>
              <a:t>1</a:t>
            </a:r>
          </a:p>
          <a:p>
            <a:r>
              <a:rPr lang="en-US" b="1" dirty="0" smtClean="0"/>
              <a:t>						     </a:t>
            </a:r>
            <a:r>
              <a:rPr lang="en-US" u="sng" dirty="0" smtClean="0"/>
              <a:t>- 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u="sng" dirty="0"/>
              <a:t>-.20</a:t>
            </a:r>
          </a:p>
          <a:p>
            <a:r>
              <a:rPr lang="en-US" dirty="0" smtClean="0"/>
              <a:t>						      -1     -1</a:t>
            </a:r>
            <a:endParaRPr lang="en-US" dirty="0"/>
          </a:p>
          <a:p>
            <a:r>
              <a:rPr lang="en-US" dirty="0" smtClean="0"/>
              <a:t>						       r = .20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b="1" dirty="0" smtClean="0"/>
              <a:t>Step </a:t>
            </a:r>
            <a:r>
              <a:rPr lang="en-US" b="1" dirty="0"/>
              <a:t>4: Find the percent of </a:t>
            </a:r>
            <a:r>
              <a:rPr lang="en-US" b="1" dirty="0" smtClean="0"/>
              <a:t>decrease</a:t>
            </a:r>
            <a:r>
              <a:rPr lang="en-US" b="1" dirty="0"/>
              <a:t>.  So substitute your value for r into 100r</a:t>
            </a:r>
            <a:r>
              <a:rPr lang="en-US" dirty="0"/>
              <a:t>--- 100(.</a:t>
            </a:r>
            <a:r>
              <a:rPr lang="en-US" dirty="0" smtClean="0"/>
              <a:t>20) </a:t>
            </a:r>
            <a:r>
              <a:rPr lang="en-US" dirty="0"/>
              <a:t>= </a:t>
            </a:r>
            <a:r>
              <a:rPr lang="en-US" dirty="0" smtClean="0"/>
              <a:t>20</a:t>
            </a:r>
            <a:endParaRPr lang="en-US" dirty="0"/>
          </a:p>
          <a:p>
            <a:pPr algn="ctr"/>
            <a:r>
              <a:rPr lang="en-US" dirty="0"/>
              <a:t>The percent of </a:t>
            </a:r>
            <a:r>
              <a:rPr lang="en-US" dirty="0" smtClean="0"/>
              <a:t>decrease </a:t>
            </a:r>
            <a:r>
              <a:rPr lang="en-US" dirty="0"/>
              <a:t>is </a:t>
            </a:r>
            <a:r>
              <a:rPr lang="en-US" dirty="0" smtClean="0"/>
              <a:t>20%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01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457201"/>
            <a:ext cx="8274800" cy="5486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Annual Percent of </a:t>
            </a:r>
            <a:r>
              <a:rPr lang="en-US" b="1" dirty="0" smtClean="0"/>
              <a:t>Decrease</a:t>
            </a:r>
            <a:endParaRPr lang="en-US" b="1" dirty="0"/>
          </a:p>
          <a:p>
            <a:pPr lvl="0"/>
            <a:r>
              <a:rPr lang="en-US" b="1" u="sng" dirty="0" smtClean="0"/>
              <a:t>Example 5:</a:t>
            </a:r>
            <a:r>
              <a:rPr lang="en-US" dirty="0" smtClean="0"/>
              <a:t> Find </a:t>
            </a:r>
            <a:r>
              <a:rPr lang="en-US" dirty="0"/>
              <a:t>the annual percent </a:t>
            </a:r>
            <a:r>
              <a:rPr lang="en-US" dirty="0" smtClean="0"/>
              <a:t>of increase </a:t>
            </a:r>
            <a:r>
              <a:rPr lang="en-US" dirty="0"/>
              <a:t>or decrease </a:t>
            </a:r>
            <a:r>
              <a:rPr lang="en-US" dirty="0" smtClean="0"/>
              <a:t>that f(x</a:t>
            </a:r>
            <a:r>
              <a:rPr lang="en-US" dirty="0"/>
              <a:t>) = </a:t>
            </a:r>
            <a:r>
              <a:rPr lang="en-US" dirty="0" smtClean="0"/>
              <a:t>3(0.80)</a:t>
            </a:r>
            <a:r>
              <a:rPr lang="en-US" baseline="30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models</a:t>
            </a:r>
          </a:p>
          <a:p>
            <a:r>
              <a:rPr lang="en-US" b="1" dirty="0" smtClean="0"/>
              <a:t>Step 1: Identify if it’s a growth or a decay.</a:t>
            </a:r>
          </a:p>
          <a:p>
            <a:r>
              <a:rPr lang="en-US" dirty="0"/>
              <a:t>	</a:t>
            </a:r>
            <a:r>
              <a:rPr lang="en-US" dirty="0" smtClean="0"/>
              <a:t>Since the base (0.80) is less than 1, it’s a </a:t>
            </a:r>
          </a:p>
          <a:p>
            <a:r>
              <a:rPr lang="en-US" dirty="0"/>
              <a:t> </a:t>
            </a:r>
            <a:r>
              <a:rPr lang="en-US" dirty="0" smtClean="0"/>
              <a:t>          decay.</a:t>
            </a:r>
          </a:p>
          <a:p>
            <a:r>
              <a:rPr lang="en-US" b="1" dirty="0" smtClean="0"/>
              <a:t>Step 2: Look at the decay factor from the exponential formula: 1 – r and set it equal to the base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1 – r = 0.80</a:t>
            </a:r>
          </a:p>
          <a:p>
            <a:r>
              <a:rPr lang="en-US" b="1" dirty="0" smtClean="0"/>
              <a:t>Step 3: Solve the formula for r </a:t>
            </a:r>
            <a:r>
              <a:rPr lang="en-US" dirty="0" smtClean="0"/>
              <a:t>--- r = .20</a:t>
            </a:r>
          </a:p>
          <a:p>
            <a:r>
              <a:rPr lang="en-US" b="1" dirty="0" smtClean="0"/>
              <a:t>Step 4: The percent of decrease is 100r, so substitute r for .20</a:t>
            </a:r>
          </a:p>
          <a:p>
            <a:pPr algn="ctr"/>
            <a:r>
              <a:rPr lang="en-US" dirty="0" smtClean="0"/>
              <a:t>The percent of increase is 20%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34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3600" b="1" dirty="0" smtClean="0"/>
                  <a:t>You Try 6-8</a:t>
                </a:r>
              </a:p>
              <a:p>
                <a:r>
                  <a:rPr lang="en-US" sz="2800" dirty="0" smtClean="0"/>
                  <a:t>Find the annual percent of increase or decrease that the given exponential functions model.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6.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(.54)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7.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(1.35)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8.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=4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(.67)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1829" r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06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$2.00 Summary</a:t>
            </a:r>
            <a:endParaRPr lang="en-US" sz="4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Create a statement using 20 words only about what you learned today. Each word is worth ten cents and you must add up to $2.00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253866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48" y="539976"/>
            <a:ext cx="7820862" cy="525122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ea typeface="+mn-ea"/>
              </a:rPr>
              <a:t>Exponential Growth</a:t>
            </a:r>
          </a:p>
          <a:p>
            <a:r>
              <a:rPr lang="en-US" dirty="0" smtClean="0"/>
              <a:t>Exponential growth occurs when a quantity increases by the same percent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dirty="0" smtClean="0"/>
              <a:t> in each time period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/>
              <a:t>.</a:t>
            </a:r>
          </a:p>
          <a:p>
            <a:endParaRPr lang="en-US" sz="4400" b="0" i="1" dirty="0" smtClean="0">
              <a:latin typeface="Cambria Math"/>
            </a:endParaRPr>
          </a:p>
          <a:p>
            <a:endParaRPr lang="en-US" sz="4400" b="0" i="1" dirty="0" smtClean="0">
              <a:latin typeface="Cambria Math"/>
            </a:endParaRPr>
          </a:p>
          <a:p>
            <a:endParaRPr lang="en-US" sz="4400" i="1" dirty="0">
              <a:latin typeface="Cambria Math"/>
            </a:endParaRPr>
          </a:p>
          <a:p>
            <a:endParaRPr lang="en-US" b="0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>
                <a:latin typeface="Cambria Math"/>
              </a:rPr>
              <a:t>The percent of </a:t>
            </a:r>
            <a:r>
              <a:rPr lang="en-US" b="1" u="sng" dirty="0" smtClean="0">
                <a:latin typeface="Cambria Math"/>
              </a:rPr>
              <a:t>increase</a:t>
            </a:r>
            <a:r>
              <a:rPr lang="en-US" b="0" dirty="0" smtClean="0">
                <a:latin typeface="Cambria Math"/>
              </a:rPr>
              <a:t> is </a:t>
            </a:r>
            <a:r>
              <a:rPr lang="en-US" b="1" u="sng" dirty="0" smtClean="0">
                <a:latin typeface="Cambria Math"/>
              </a:rPr>
              <a:t>100r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mbria Math"/>
              </a:rPr>
              <a:t>Remember if b &gt; 1, then you will have </a:t>
            </a:r>
            <a:r>
              <a:rPr lang="en-US" b="1" u="sng" dirty="0" smtClean="0">
                <a:latin typeface="Cambria Math"/>
              </a:rPr>
              <a:t>growth.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3.4.2: Graphing Exponential Functions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0136" y="3027077"/>
            <a:ext cx="15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Initial value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0136" y="1981200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36" y="1981200"/>
                <a:ext cx="368350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4717833" y="2272600"/>
            <a:ext cx="463169" cy="1045783"/>
          </a:xfrm>
          <a:prstGeom prst="leftBrac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800" y="3886200"/>
                <a:ext cx="3819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 ·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00" y="3886200"/>
                <a:ext cx="381955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Elbow Connector 9"/>
          <p:cNvCxnSpPr/>
          <p:nvPr/>
        </p:nvCxnSpPr>
        <p:spPr>
          <a:xfrm rot="16200000" flipH="1">
            <a:off x="3432962" y="3182733"/>
            <a:ext cx="1341168" cy="37330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4769" y="3038702"/>
            <a:ext cx="17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Growth factor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49417" y="3304835"/>
            <a:ext cx="0" cy="73513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4948109" y="2863355"/>
            <a:ext cx="1547046" cy="498645"/>
          </a:xfrm>
          <a:prstGeom prst="curvedConnector3">
            <a:avLst>
              <a:gd name="adj1" fmla="val 64329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8491" y="3027077"/>
            <a:ext cx="134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 Period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Elbow Connector 41"/>
          <p:cNvCxnSpPr/>
          <p:nvPr/>
        </p:nvCxnSpPr>
        <p:spPr>
          <a:xfrm flipV="1">
            <a:off x="5641067" y="2061120"/>
            <a:ext cx="1919094" cy="304800"/>
          </a:xfrm>
          <a:prstGeom prst="bentConnector3">
            <a:avLst>
              <a:gd name="adj1" fmla="val 59385"/>
            </a:avLst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60161" y="1890353"/>
            <a:ext cx="10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Growth rate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05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7909" y="685800"/>
            <a:ext cx="8274800" cy="4998233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Exponential Growth                 Exponential </a:t>
            </a:r>
            <a:r>
              <a:rPr lang="en-US" b="1" dirty="0"/>
              <a:t>Decay </a:t>
            </a:r>
          </a:p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b="1" dirty="0" smtClean="0"/>
              <a:t>Exponential Money Growth</a:t>
            </a:r>
            <a:endParaRPr lang="en-US" b="1" dirty="0"/>
          </a:p>
          <a:p>
            <a:endParaRPr lang="en-US" b="1" dirty="0" smtClean="0"/>
          </a:p>
          <a:p>
            <a:endParaRPr lang="en-US" u="sng" dirty="0" smtClean="0"/>
          </a:p>
          <a:p>
            <a:r>
              <a:rPr lang="en-US" u="sng" dirty="0" smtClean="0"/>
              <a:t>Step </a:t>
            </a:r>
            <a:r>
              <a:rPr lang="en-US" u="sng" dirty="0"/>
              <a:t>1</a:t>
            </a:r>
            <a:r>
              <a:rPr lang="en-US" dirty="0"/>
              <a:t>: </a:t>
            </a:r>
            <a:r>
              <a:rPr lang="en-US" b="1" u="sng" dirty="0" smtClean="0"/>
              <a:t>Write</a:t>
            </a:r>
            <a:r>
              <a:rPr lang="en-US" dirty="0" smtClean="0"/>
              <a:t> the </a:t>
            </a:r>
            <a:r>
              <a:rPr lang="en-US" b="1" u="sng" dirty="0" smtClean="0"/>
              <a:t>formula</a:t>
            </a:r>
            <a:r>
              <a:rPr lang="en-US" dirty="0" smtClean="0"/>
              <a:t> you’re using.</a:t>
            </a:r>
          </a:p>
          <a:p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u="sng" dirty="0" smtClean="0"/>
              <a:t>Substitute</a:t>
            </a:r>
            <a:r>
              <a:rPr lang="en-US" dirty="0" smtClean="0"/>
              <a:t> the needed </a:t>
            </a:r>
            <a:r>
              <a:rPr lang="en-US" dirty="0"/>
              <a:t>quantities into </a:t>
            </a:r>
            <a:r>
              <a:rPr lang="en-US" dirty="0" smtClean="0"/>
              <a:t>your formula.</a:t>
            </a:r>
            <a:endParaRPr lang="en-US" i="1" dirty="0" smtClean="0">
              <a:latin typeface="Cambria Math"/>
            </a:endParaRPr>
          </a:p>
          <a:p>
            <a:r>
              <a:rPr lang="en-US" u="sng" dirty="0"/>
              <a:t>Step 3</a:t>
            </a:r>
            <a:r>
              <a:rPr lang="en-US" dirty="0"/>
              <a:t>: </a:t>
            </a:r>
            <a:r>
              <a:rPr lang="en-US" b="1" u="sng" dirty="0" smtClean="0"/>
              <a:t>Evaluate</a:t>
            </a:r>
            <a:r>
              <a:rPr lang="en-US" dirty="0" smtClean="0"/>
              <a:t> the formula.</a:t>
            </a:r>
          </a:p>
          <a:p>
            <a:r>
              <a:rPr lang="en-US" u="sng" dirty="0"/>
              <a:t>Step 4</a:t>
            </a:r>
            <a:r>
              <a:rPr lang="en-US" dirty="0"/>
              <a:t>: </a:t>
            </a:r>
            <a:r>
              <a:rPr lang="en-US" b="1" u="sng" dirty="0"/>
              <a:t>Interpret</a:t>
            </a:r>
            <a:r>
              <a:rPr lang="en-US" dirty="0"/>
              <a:t> your answer.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454" y="1004968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54" y="1004968"/>
                <a:ext cx="3683509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29200" y="1004968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004968"/>
                <a:ext cx="368350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7063" y="2209800"/>
                <a:ext cx="380546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𝐴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063" y="2209800"/>
                <a:ext cx="380546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776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457201"/>
            <a:ext cx="7855776" cy="556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Example 1</a:t>
            </a:r>
            <a:endParaRPr lang="en-US" sz="3600" b="1" dirty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A population of 40 pheasants is released in a wildlife preserve.  The population doubles each year for 3 years.  What is the population after 4 years?</a:t>
            </a:r>
          </a:p>
        </p:txBody>
      </p:sp>
    </p:spTree>
    <p:extLst>
      <p:ext uri="{BB962C8B-B14F-4D97-AF65-F5344CB8AC3E}">
        <p14:creationId xmlns:p14="http://schemas.microsoft.com/office/powerpoint/2010/main" val="3456453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457201"/>
                <a:ext cx="7855776" cy="5562600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600" b="1" dirty="0" smtClean="0"/>
                  <a:t>Example 1</a:t>
                </a:r>
                <a:endParaRPr lang="en-US" sz="3600" b="1" dirty="0"/>
              </a:p>
              <a:p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sz="2800" b="1" dirty="0" smtClean="0"/>
                  <a:t>Step 1: Write the formula you’re using.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/>
                        </a:rPr>
                        <m:t>𝐲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  <a:p>
                <a:r>
                  <a:rPr lang="en-US" sz="2800" b="1" dirty="0" smtClean="0"/>
                  <a:t>Step 2: Substitute the needed quantities into your formula. </a:t>
                </a:r>
                <a:endParaRPr lang="en-US" sz="2800" i="1" dirty="0" smtClean="0">
                  <a:latin typeface="Cambria Math"/>
                </a:endParaRPr>
              </a:p>
              <a:p>
                <a:pPr algn="ctr"/>
                <a:r>
                  <a:rPr lang="en-US" sz="2800" b="1" i="1" dirty="0" smtClean="0"/>
                  <a:t>initial value = C = 40</a:t>
                </a:r>
              </a:p>
              <a:p>
                <a:pPr algn="ctr"/>
                <a:r>
                  <a:rPr lang="en-US" sz="2800" b="1" i="1" dirty="0" smtClean="0"/>
                  <a:t>growth factor = 1 + r = 2 (doubles); r = 1</a:t>
                </a:r>
              </a:p>
              <a:p>
                <a:pPr algn="ctr"/>
                <a:r>
                  <a:rPr lang="en-US" sz="2800" b="1" i="1" dirty="0" smtClean="0"/>
                  <a:t>years = t = 4</a:t>
                </a:r>
              </a:p>
              <a:p>
                <a:pPr algn="ctr"/>
                <a:endParaRPr lang="en-US" sz="28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=40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457201"/>
                <a:ext cx="7855776" cy="5562600"/>
              </a:xfrm>
              <a:blipFill rotWithShape="1">
                <a:blip r:embed="rId2"/>
                <a:stretch>
                  <a:fillRect l="-1552" t="-2629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234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457201"/>
                <a:ext cx="8046200" cy="51816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b="1" dirty="0" smtClean="0"/>
                  <a:t>Example 1 </a:t>
                </a:r>
                <a:r>
                  <a:rPr lang="en-US" sz="3600" b="1" i="1" dirty="0" smtClean="0"/>
                  <a:t>(continued)</a:t>
                </a:r>
                <a:endParaRPr lang="en-US" sz="3600" b="1" i="1" dirty="0"/>
              </a:p>
              <a:p>
                <a:r>
                  <a:rPr lang="en-US" sz="3200" b="1" dirty="0" smtClean="0"/>
                  <a:t>Step 3: Evaluate.  </a:t>
                </a:r>
              </a:p>
              <a:p>
                <a:pPr algn="ctr"/>
                <a:r>
                  <a:rPr lang="en-US" sz="32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=40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=640</m:t>
                      </m:r>
                    </m:oMath>
                  </m:oMathPara>
                </a14:m>
                <a:endParaRPr lang="en-US" sz="3200" dirty="0" smtClean="0"/>
              </a:p>
              <a:p>
                <a:pPr algn="ctr"/>
                <a:endParaRPr lang="en-US" sz="3200" b="1" dirty="0"/>
              </a:p>
              <a:p>
                <a:r>
                  <a:rPr lang="en-US" sz="3200" b="1" dirty="0" smtClean="0"/>
                  <a:t>Step 4: Interpret your answer.</a:t>
                </a:r>
              </a:p>
              <a:p>
                <a:pPr algn="ctr"/>
                <a:r>
                  <a:rPr lang="en-US" sz="3200" dirty="0" smtClean="0"/>
                  <a:t>After 4 years, the population will be about 640 pheasants.</a:t>
                </a:r>
              </a:p>
              <a:p>
                <a:pPr algn="ctr"/>
                <a:endParaRPr lang="en-US" b="1" dirty="0" smtClean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457201"/>
                <a:ext cx="8046200" cy="5181600"/>
              </a:xfrm>
              <a:blipFill rotWithShape="1">
                <a:blip r:embed="rId2"/>
                <a:stretch>
                  <a:fillRect l="-1894" t="-1765" r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951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You Try 1</a:t>
            </a:r>
          </a:p>
          <a:p>
            <a:r>
              <a:rPr lang="en-US" sz="2800" dirty="0" smtClean="0"/>
              <a:t>Use the exponential growth model to answer the question.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0136" y="1981200"/>
                <a:ext cx="36835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36" y="1981200"/>
                <a:ext cx="368350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2796181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A population of 50 pheasants is released in a wildlife preserve. The population triples each year for 3 years. What is the population after 3 years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4408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48" y="539977"/>
            <a:ext cx="7820862" cy="499745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ea typeface="+mn-ea"/>
              </a:rPr>
              <a:t>Exponential Growth (Money)</a:t>
            </a:r>
          </a:p>
          <a:p>
            <a:r>
              <a:rPr lang="en-US" dirty="0" smtClean="0"/>
              <a:t>When dealing with money, they change the letters used for the variables slightly. </a:t>
            </a:r>
            <a:r>
              <a:rPr lang="en-US" i="1" dirty="0" smtClean="0"/>
              <a:t>A </a:t>
            </a:r>
            <a:r>
              <a:rPr lang="en-US" dirty="0" smtClean="0"/>
              <a:t>stands for account balance,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stands for the initial value, while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/>
              <a:t> stands for number of years.</a:t>
            </a:r>
          </a:p>
          <a:p>
            <a:endParaRPr lang="en-US" sz="4400" b="0" i="1" dirty="0" smtClean="0">
              <a:latin typeface="Cambria Math"/>
            </a:endParaRPr>
          </a:p>
          <a:p>
            <a:endParaRPr lang="en-US" sz="4400" b="0" i="1" dirty="0" smtClean="0">
              <a:latin typeface="Cambria Math"/>
            </a:endParaRPr>
          </a:p>
          <a:p>
            <a:endParaRPr lang="en-US" sz="4400" i="1" dirty="0">
              <a:latin typeface="Cambria Math"/>
            </a:endParaRPr>
          </a:p>
          <a:p>
            <a:endParaRPr lang="en-US" b="0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mbria Math"/>
              </a:rPr>
              <a:t>The percent of increase is 100r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mbria Math"/>
              </a:rPr>
              <a:t>Remember if b &gt; 1, then you will have growth.</a:t>
            </a:r>
          </a:p>
          <a:p>
            <a:endParaRPr lang="en-US" b="0" dirty="0" smtClean="0">
              <a:latin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3.4.2: Graphing Exponential Functions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0136" y="3027077"/>
            <a:ext cx="15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Initial value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0136" y="1981200"/>
                <a:ext cx="380546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𝐴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36" y="1981200"/>
                <a:ext cx="3805465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4717833" y="2272600"/>
            <a:ext cx="463169" cy="1045783"/>
          </a:xfrm>
          <a:prstGeom prst="leftBrac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800" y="3886200"/>
                <a:ext cx="3819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 ·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4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00" y="3886200"/>
                <a:ext cx="381955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Elbow Connector 9"/>
          <p:cNvCxnSpPr/>
          <p:nvPr/>
        </p:nvCxnSpPr>
        <p:spPr>
          <a:xfrm rot="16200000" flipH="1">
            <a:off x="3432962" y="3182733"/>
            <a:ext cx="1341168" cy="37330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4769" y="3038702"/>
            <a:ext cx="17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Growth factor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49417" y="3304835"/>
            <a:ext cx="0" cy="73513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4948109" y="2863355"/>
            <a:ext cx="1547046" cy="498645"/>
          </a:xfrm>
          <a:prstGeom prst="curvedConnector3">
            <a:avLst>
              <a:gd name="adj1" fmla="val 64329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8491" y="3027077"/>
            <a:ext cx="134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 Period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Elbow Connector 41"/>
          <p:cNvCxnSpPr/>
          <p:nvPr/>
        </p:nvCxnSpPr>
        <p:spPr>
          <a:xfrm flipV="1">
            <a:off x="5641067" y="2061120"/>
            <a:ext cx="1919094" cy="304800"/>
          </a:xfrm>
          <a:prstGeom prst="bentConnector3">
            <a:avLst>
              <a:gd name="adj1" fmla="val 59385"/>
            </a:avLst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60161" y="1890353"/>
            <a:ext cx="10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Growth rate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00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801</Words>
  <Application>Microsoft Office PowerPoint</Application>
  <PresentationFormat>On-screen Show (4:3)</PresentationFormat>
  <Paragraphs>229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Aharoni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3.8 Solving Problems Involving Exponential Functions</dc:title>
  <dc:creator>homeuser</dc:creator>
  <cp:lastModifiedBy>Kimberly Petway</cp:lastModifiedBy>
  <cp:revision>74</cp:revision>
  <dcterms:created xsi:type="dcterms:W3CDTF">2012-12-14T02:56:45Z</dcterms:created>
  <dcterms:modified xsi:type="dcterms:W3CDTF">2019-10-11T01:24:03Z</dcterms:modified>
</cp:coreProperties>
</file>