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9"/>
  </p:notesMasterIdLst>
  <p:handoutMasterIdLst>
    <p:handoutMasterId r:id="rId90"/>
  </p:handoutMasterIdLst>
  <p:sldIdLst>
    <p:sldId id="256" r:id="rId2"/>
    <p:sldId id="257" r:id="rId3"/>
    <p:sldId id="258" r:id="rId4"/>
    <p:sldId id="259" r:id="rId5"/>
    <p:sldId id="260" r:id="rId6"/>
    <p:sldId id="261" r:id="rId7"/>
    <p:sldId id="262" r:id="rId8"/>
    <p:sldId id="263" r:id="rId9"/>
    <p:sldId id="264" r:id="rId10"/>
    <p:sldId id="265" r:id="rId11"/>
    <p:sldId id="355" r:id="rId12"/>
    <p:sldId id="356" r:id="rId13"/>
    <p:sldId id="357" r:id="rId14"/>
    <p:sldId id="267" r:id="rId15"/>
    <p:sldId id="268" r:id="rId16"/>
    <p:sldId id="271" r:id="rId17"/>
    <p:sldId id="358" r:id="rId18"/>
    <p:sldId id="270" r:id="rId19"/>
    <p:sldId id="279" r:id="rId20"/>
    <p:sldId id="272" r:id="rId21"/>
    <p:sldId id="273" r:id="rId22"/>
    <p:sldId id="274" r:id="rId23"/>
    <p:sldId id="351" r:id="rId24"/>
    <p:sldId id="350"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08" r:id="rId43"/>
    <p:sldId id="309" r:id="rId44"/>
    <p:sldId id="310" r:id="rId45"/>
    <p:sldId id="311" r:id="rId46"/>
    <p:sldId id="312" r:id="rId47"/>
    <p:sldId id="314" r:id="rId48"/>
    <p:sldId id="315" r:id="rId49"/>
    <p:sldId id="316" r:id="rId50"/>
    <p:sldId id="317" r:id="rId51"/>
    <p:sldId id="318" r:id="rId52"/>
    <p:sldId id="319" r:id="rId53"/>
    <p:sldId id="320" r:id="rId54"/>
    <p:sldId id="321" r:id="rId55"/>
    <p:sldId id="322" r:id="rId56"/>
    <p:sldId id="323" r:id="rId57"/>
    <p:sldId id="324" r:id="rId58"/>
    <p:sldId id="325" r:id="rId59"/>
    <p:sldId id="326" r:id="rId60"/>
    <p:sldId id="344" r:id="rId61"/>
    <p:sldId id="361" r:id="rId62"/>
    <p:sldId id="346" r:id="rId63"/>
    <p:sldId id="347" r:id="rId64"/>
    <p:sldId id="349" r:id="rId65"/>
    <p:sldId id="348" r:id="rId66"/>
    <p:sldId id="360" r:id="rId67"/>
    <p:sldId id="345" r:id="rId68"/>
    <p:sldId id="327" r:id="rId69"/>
    <p:sldId id="328" r:id="rId70"/>
    <p:sldId id="329" r:id="rId71"/>
    <p:sldId id="362" r:id="rId72"/>
    <p:sldId id="352" r:id="rId73"/>
    <p:sldId id="366" r:id="rId74"/>
    <p:sldId id="365" r:id="rId75"/>
    <p:sldId id="364" r:id="rId76"/>
    <p:sldId id="363" r:id="rId77"/>
    <p:sldId id="334" r:id="rId78"/>
    <p:sldId id="335" r:id="rId79"/>
    <p:sldId id="336" r:id="rId80"/>
    <p:sldId id="337" r:id="rId81"/>
    <p:sldId id="338" r:id="rId82"/>
    <p:sldId id="339" r:id="rId83"/>
    <p:sldId id="340" r:id="rId84"/>
    <p:sldId id="341" r:id="rId85"/>
    <p:sldId id="342" r:id="rId86"/>
    <p:sldId id="343" r:id="rId87"/>
    <p:sldId id="353" r:id="rId8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DD1"/>
    <a:srgbClr val="D3FDDD"/>
    <a:srgbClr val="A3FBB8"/>
    <a:srgbClr val="F5A5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107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DD0C301-3EAF-4EEC-A097-971BED76D433}" type="datetimeFigureOut">
              <a:rPr lang="en-US" smtClean="0"/>
              <a:t>4/24/2018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6A4533B-1856-449B-BAA1-82E0BEDD169B}" type="slidenum">
              <a:rPr lang="en-US" smtClean="0"/>
              <a:t>‹#›</a:t>
            </a:fld>
            <a:endParaRPr lang="en-US"/>
          </a:p>
        </p:txBody>
      </p:sp>
    </p:spTree>
    <p:extLst>
      <p:ext uri="{BB962C8B-B14F-4D97-AF65-F5344CB8AC3E}">
        <p14:creationId xmlns:p14="http://schemas.microsoft.com/office/powerpoint/2010/main" val="25550568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0E4939C-5241-4766-9358-034F524986F0}" type="datetimeFigureOut">
              <a:rPr lang="en-US" smtClean="0"/>
              <a:pPr/>
              <a:t>4/24/2018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D8B9733-132C-40BD-A4BB-D9A99F37BF44}" type="slidenum">
              <a:rPr lang="en-US" smtClean="0"/>
              <a:pPr/>
              <a:t>‹#›</a:t>
            </a:fld>
            <a:endParaRPr lang="en-US"/>
          </a:p>
        </p:txBody>
      </p:sp>
    </p:spTree>
    <p:extLst>
      <p:ext uri="{BB962C8B-B14F-4D97-AF65-F5344CB8AC3E}">
        <p14:creationId xmlns:p14="http://schemas.microsoft.com/office/powerpoint/2010/main" val="824087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Stress that intersection</a:t>
            </a:r>
            <a:r>
              <a:rPr lang="en-US" baseline="0" dirty="0" smtClean="0"/>
              <a:t> means AND </a:t>
            </a:r>
            <a:r>
              <a:rPr lang="en-US" baseline="0" dirty="0" err="1" smtClean="0"/>
              <a:t>and</a:t>
            </a:r>
            <a:r>
              <a:rPr lang="en-US" baseline="0" dirty="0" smtClean="0"/>
              <a:t> that union means OR</a:t>
            </a:r>
            <a:endParaRPr lang="en-US" dirty="0"/>
          </a:p>
        </p:txBody>
      </p:sp>
      <p:sp>
        <p:nvSpPr>
          <p:cNvPr id="4" name="Slide Number Placeholder 3"/>
          <p:cNvSpPr>
            <a:spLocks noGrp="1"/>
          </p:cNvSpPr>
          <p:nvPr>
            <p:ph type="sldNum" sz="quarter" idx="10"/>
          </p:nvPr>
        </p:nvSpPr>
        <p:spPr/>
        <p:txBody>
          <a:bodyPr/>
          <a:lstStyle/>
          <a:p>
            <a:fld id="{6D8B9733-132C-40BD-A4BB-D9A99F37BF44}" type="slidenum">
              <a:rPr lang="en-US" smtClean="0"/>
              <a:pPr/>
              <a:t>3</a:t>
            </a:fld>
            <a:endParaRPr lang="en-US"/>
          </a:p>
        </p:txBody>
      </p:sp>
    </p:spTree>
    <p:extLst>
      <p:ext uri="{BB962C8B-B14F-4D97-AF65-F5344CB8AC3E}">
        <p14:creationId xmlns:p14="http://schemas.microsoft.com/office/powerpoint/2010/main" val="28997859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8B9733-132C-40BD-A4BB-D9A99F37BF44}" type="slidenum">
              <a:rPr lang="en-US" smtClean="0"/>
              <a:pPr/>
              <a:t>63</a:t>
            </a:fld>
            <a:endParaRPr lang="en-US"/>
          </a:p>
        </p:txBody>
      </p:sp>
    </p:spTree>
    <p:extLst>
      <p:ext uri="{BB962C8B-B14F-4D97-AF65-F5344CB8AC3E}">
        <p14:creationId xmlns:p14="http://schemas.microsoft.com/office/powerpoint/2010/main" val="30751175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8B9733-132C-40BD-A4BB-D9A99F37BF44}" type="slidenum">
              <a:rPr lang="en-US" smtClean="0"/>
              <a:pPr/>
              <a:t>65</a:t>
            </a:fld>
            <a:endParaRPr lang="en-US"/>
          </a:p>
        </p:txBody>
      </p:sp>
    </p:spTree>
    <p:extLst>
      <p:ext uri="{BB962C8B-B14F-4D97-AF65-F5344CB8AC3E}">
        <p14:creationId xmlns:p14="http://schemas.microsoft.com/office/powerpoint/2010/main" val="3075117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to</a:t>
            </a:r>
            <a:r>
              <a:rPr lang="en-US" baseline="0" dirty="0" smtClean="0"/>
              <a:t> students that the intersection is the overlap of the circles and the union is everything in both circles.</a:t>
            </a:r>
            <a:endParaRPr lang="en-US" dirty="0"/>
          </a:p>
        </p:txBody>
      </p:sp>
      <p:sp>
        <p:nvSpPr>
          <p:cNvPr id="4" name="Slide Number Placeholder 3"/>
          <p:cNvSpPr>
            <a:spLocks noGrp="1"/>
          </p:cNvSpPr>
          <p:nvPr>
            <p:ph type="sldNum" sz="quarter" idx="10"/>
          </p:nvPr>
        </p:nvSpPr>
        <p:spPr/>
        <p:txBody>
          <a:bodyPr/>
          <a:lstStyle/>
          <a:p>
            <a:fld id="{6D8B9733-132C-40BD-A4BB-D9A99F37BF44}" type="slidenum">
              <a:rPr lang="en-US" smtClean="0"/>
              <a:pPr/>
              <a:t>6</a:t>
            </a:fld>
            <a:endParaRPr lang="en-US"/>
          </a:p>
        </p:txBody>
      </p:sp>
    </p:spTree>
    <p:extLst>
      <p:ext uri="{BB962C8B-B14F-4D97-AF65-F5344CB8AC3E}">
        <p14:creationId xmlns:p14="http://schemas.microsoft.com/office/powerpoint/2010/main" val="3247445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Stress</a:t>
            </a:r>
            <a:r>
              <a:rPr lang="en-US" baseline="0" dirty="0" smtClean="0"/>
              <a:t> that compliment means NOT</a:t>
            </a:r>
            <a:endParaRPr lang="en-US" dirty="0"/>
          </a:p>
        </p:txBody>
      </p:sp>
      <p:sp>
        <p:nvSpPr>
          <p:cNvPr id="4" name="Slide Number Placeholder 3"/>
          <p:cNvSpPr>
            <a:spLocks noGrp="1"/>
          </p:cNvSpPr>
          <p:nvPr>
            <p:ph type="sldNum" sz="quarter" idx="10"/>
          </p:nvPr>
        </p:nvSpPr>
        <p:spPr/>
        <p:txBody>
          <a:bodyPr/>
          <a:lstStyle/>
          <a:p>
            <a:fld id="{6D8B9733-132C-40BD-A4BB-D9A99F37BF44}" type="slidenum">
              <a:rPr lang="en-US" smtClean="0"/>
              <a:pPr/>
              <a:t>9</a:t>
            </a:fld>
            <a:endParaRPr lang="en-US"/>
          </a:p>
        </p:txBody>
      </p:sp>
    </p:spTree>
    <p:extLst>
      <p:ext uri="{BB962C8B-B14F-4D97-AF65-F5344CB8AC3E}">
        <p14:creationId xmlns:p14="http://schemas.microsoft.com/office/powerpoint/2010/main" val="2975578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8B9733-132C-40BD-A4BB-D9A99F37BF44}" type="slidenum">
              <a:rPr lang="en-US" smtClean="0"/>
              <a:pPr/>
              <a:t>23</a:t>
            </a:fld>
            <a:endParaRPr lang="en-US"/>
          </a:p>
        </p:txBody>
      </p:sp>
    </p:spTree>
    <p:extLst>
      <p:ext uri="{BB962C8B-B14F-4D97-AF65-F5344CB8AC3E}">
        <p14:creationId xmlns:p14="http://schemas.microsoft.com/office/powerpoint/2010/main" val="3075117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can find the answer</a:t>
            </a:r>
            <a:r>
              <a:rPr lang="en-US" baseline="0" dirty="0" smtClean="0"/>
              <a:t> to 3 by multiplying the probabilities from 1 and 2. We can find the answer to 6 by multiplying the probabilities from 4 and 5.</a:t>
            </a:r>
            <a:endParaRPr lang="en-US" dirty="0"/>
          </a:p>
        </p:txBody>
      </p:sp>
      <p:sp>
        <p:nvSpPr>
          <p:cNvPr id="4" name="Slide Number Placeholder 3"/>
          <p:cNvSpPr>
            <a:spLocks noGrp="1"/>
          </p:cNvSpPr>
          <p:nvPr>
            <p:ph type="sldNum" sz="quarter" idx="10"/>
          </p:nvPr>
        </p:nvSpPr>
        <p:spPr/>
        <p:txBody>
          <a:bodyPr/>
          <a:lstStyle/>
          <a:p>
            <a:fld id="{C396B3B1-5331-4C70-BD19-DFEF0B67E926}" type="slidenum">
              <a:rPr lang="en-US" smtClean="0"/>
              <a:pPr/>
              <a:t>30</a:t>
            </a:fld>
            <a:endParaRPr lang="en-US"/>
          </a:p>
        </p:txBody>
      </p:sp>
    </p:spTree>
    <p:extLst>
      <p:ext uri="{BB962C8B-B14F-4D97-AF65-F5344CB8AC3E}">
        <p14:creationId xmlns:p14="http://schemas.microsoft.com/office/powerpoint/2010/main" val="1881783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80/164 = </a:t>
            </a:r>
            <a:r>
              <a:rPr lang="en-US" smtClean="0"/>
              <a:t>20/41 or</a:t>
            </a:r>
            <a:r>
              <a:rPr lang="en-US" baseline="0" smtClean="0"/>
              <a:t> .488	(b) 71/164		(c) 80/164 x 71/164 = 355/1681 or .211</a:t>
            </a:r>
            <a:endParaRPr lang="en-US"/>
          </a:p>
        </p:txBody>
      </p:sp>
      <p:sp>
        <p:nvSpPr>
          <p:cNvPr id="4" name="Slide Number Placeholder 3"/>
          <p:cNvSpPr>
            <a:spLocks noGrp="1"/>
          </p:cNvSpPr>
          <p:nvPr>
            <p:ph type="sldNum" sz="quarter" idx="10"/>
          </p:nvPr>
        </p:nvSpPr>
        <p:spPr/>
        <p:txBody>
          <a:bodyPr/>
          <a:lstStyle/>
          <a:p>
            <a:fld id="{C396B3B1-5331-4C70-BD19-DFEF0B67E926}" type="slidenum">
              <a:rPr lang="en-US" smtClean="0"/>
              <a:pPr/>
              <a:t>35</a:t>
            </a:fld>
            <a:endParaRPr lang="en-US"/>
          </a:p>
        </p:txBody>
      </p:sp>
    </p:spTree>
    <p:extLst>
      <p:ext uri="{BB962C8B-B14F-4D97-AF65-F5344CB8AC3E}">
        <p14:creationId xmlns:p14="http://schemas.microsoft.com/office/powerpoint/2010/main" val="1383771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8B9733-132C-40BD-A4BB-D9A99F37BF44}" type="slidenum">
              <a:rPr lang="en-US" smtClean="0"/>
              <a:pPr/>
              <a:t>45</a:t>
            </a:fld>
            <a:endParaRPr lang="en-US"/>
          </a:p>
        </p:txBody>
      </p:sp>
    </p:spTree>
    <p:extLst>
      <p:ext uri="{BB962C8B-B14F-4D97-AF65-F5344CB8AC3E}">
        <p14:creationId xmlns:p14="http://schemas.microsoft.com/office/powerpoint/2010/main" val="3075117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8B9733-132C-40BD-A4BB-D9A99F37BF44}" type="slidenum">
              <a:rPr lang="en-US" smtClean="0"/>
              <a:pPr/>
              <a:t>46</a:t>
            </a:fld>
            <a:endParaRPr lang="en-US"/>
          </a:p>
        </p:txBody>
      </p:sp>
    </p:spTree>
    <p:extLst>
      <p:ext uri="{BB962C8B-B14F-4D97-AF65-F5344CB8AC3E}">
        <p14:creationId xmlns:p14="http://schemas.microsoft.com/office/powerpoint/2010/main" val="30751175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8B9733-132C-40BD-A4BB-D9A99F37BF44}" type="slidenum">
              <a:rPr lang="en-US" smtClean="0"/>
              <a:pPr/>
              <a:t>59</a:t>
            </a:fld>
            <a:endParaRPr lang="en-US"/>
          </a:p>
        </p:txBody>
      </p:sp>
    </p:spTree>
    <p:extLst>
      <p:ext uri="{BB962C8B-B14F-4D97-AF65-F5344CB8AC3E}">
        <p14:creationId xmlns:p14="http://schemas.microsoft.com/office/powerpoint/2010/main" val="3075117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E05B0E-B75C-49CB-BABA-38391DA56616}" type="datetimeFigureOut">
              <a:rPr lang="en-US" smtClean="0"/>
              <a:pPr/>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D323C-E511-4450-A8B0-550E07173D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E05B0E-B75C-49CB-BABA-38391DA56616}" type="datetimeFigureOut">
              <a:rPr lang="en-US" smtClean="0"/>
              <a:pPr/>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D323C-E511-4450-A8B0-550E07173D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E05B0E-B75C-49CB-BABA-38391DA56616}" type="datetimeFigureOut">
              <a:rPr lang="en-US" smtClean="0"/>
              <a:pPr/>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D323C-E511-4450-A8B0-550E07173D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E05B0E-B75C-49CB-BABA-38391DA56616}" type="datetimeFigureOut">
              <a:rPr lang="en-US" smtClean="0"/>
              <a:pPr/>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D323C-E511-4450-A8B0-550E07173D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E05B0E-B75C-49CB-BABA-38391DA56616}" type="datetimeFigureOut">
              <a:rPr lang="en-US" smtClean="0"/>
              <a:pPr/>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D323C-E511-4450-A8B0-550E07173D2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E05B0E-B75C-49CB-BABA-38391DA56616}" type="datetimeFigureOut">
              <a:rPr lang="en-US" smtClean="0"/>
              <a:pPr/>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BD323C-E511-4450-A8B0-550E07173D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E05B0E-B75C-49CB-BABA-38391DA56616}" type="datetimeFigureOut">
              <a:rPr lang="en-US" smtClean="0"/>
              <a:pPr/>
              <a:t>4/24/2018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BD323C-E511-4450-A8B0-550E07173D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E05B0E-B75C-49CB-BABA-38391DA56616}" type="datetimeFigureOut">
              <a:rPr lang="en-US" smtClean="0"/>
              <a:pPr/>
              <a:t>4/24/2018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BD323C-E511-4450-A8B0-550E07173D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E05B0E-B75C-49CB-BABA-38391DA56616}" type="datetimeFigureOut">
              <a:rPr lang="en-US" smtClean="0"/>
              <a:pPr/>
              <a:t>4/24/2018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BD323C-E511-4450-A8B0-550E07173D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E05B0E-B75C-49CB-BABA-38391DA56616}" type="datetimeFigureOut">
              <a:rPr lang="en-US" smtClean="0"/>
              <a:pPr/>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BD323C-E511-4450-A8B0-550E07173D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E05B0E-B75C-49CB-BABA-38391DA56616}" type="datetimeFigureOut">
              <a:rPr lang="en-US" smtClean="0"/>
              <a:pPr/>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BD323C-E511-4450-A8B0-550E07173D2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CFDD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E05B0E-B75C-49CB-BABA-38391DA56616}" type="datetimeFigureOut">
              <a:rPr lang="en-US" smtClean="0"/>
              <a:pPr/>
              <a:t>4/24/2018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BD323C-E511-4450-A8B0-550E07173D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hyperlink" Target="http://vimeo.com/46752319"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vimeo.com/46752439"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2743200"/>
          </a:xfrm>
        </p:spPr>
        <p:txBody>
          <a:bodyPr>
            <a:normAutofit/>
          </a:bodyPr>
          <a:lstStyle/>
          <a:p>
            <a:r>
              <a:rPr lang="en-US" b="1" dirty="0" smtClean="0"/>
              <a:t>Lesson 1:  </a:t>
            </a:r>
            <a:br>
              <a:rPr lang="en-US" b="1" dirty="0" smtClean="0"/>
            </a:br>
            <a:r>
              <a:rPr lang="en-US" b="1" dirty="0" smtClean="0"/>
              <a:t>“Sample Spaces, Subsets, and Basic Probability”</a:t>
            </a:r>
            <a:endParaRPr lang="en-US" b="1" dirty="0"/>
          </a:p>
        </p:txBody>
      </p:sp>
      <p:sp>
        <p:nvSpPr>
          <p:cNvPr id="3" name="Subtitle 2"/>
          <p:cNvSpPr>
            <a:spLocks noGrp="1"/>
          </p:cNvSpPr>
          <p:nvPr>
            <p:ph type="subTitle" idx="1"/>
          </p:nvPr>
        </p:nvSpPr>
        <p:spPr>
          <a:xfrm>
            <a:off x="1371600" y="1371600"/>
            <a:ext cx="6400800" cy="685800"/>
          </a:xfrm>
        </p:spPr>
        <p:txBody>
          <a:bodyPr>
            <a:noAutofit/>
          </a:bodyPr>
          <a:lstStyle/>
          <a:p>
            <a:r>
              <a:rPr lang="en-US" sz="4400" b="1" dirty="0" smtClean="0">
                <a:solidFill>
                  <a:srgbClr val="002060"/>
                </a:solidFill>
              </a:rPr>
              <a:t>Math 2 Unit 9 - Probability</a:t>
            </a:r>
            <a:endParaRPr lang="en-US" sz="4400" b="1"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38600"/>
            <a:ext cx="8229600" cy="2667000"/>
          </a:xfrm>
        </p:spPr>
        <p:txBody>
          <a:bodyPr>
            <a:normAutofit fontScale="85000" lnSpcReduction="20000"/>
          </a:bodyPr>
          <a:lstStyle/>
          <a:p>
            <a:pPr marL="514350" indent="-514350">
              <a:buFont typeface="+mj-lt"/>
              <a:buAutoNum type="arabicPeriod" startAt="9"/>
            </a:pPr>
            <a:r>
              <a:rPr lang="en-US" dirty="0" smtClean="0"/>
              <a:t>How many students are in A</a:t>
            </a:r>
            <a:r>
              <a:rPr lang="en-US" baseline="30000" dirty="0" smtClean="0"/>
              <a:t>C</a:t>
            </a:r>
            <a:r>
              <a:rPr lang="en-US" dirty="0" smtClean="0"/>
              <a:t>?	In B</a:t>
            </a:r>
            <a:r>
              <a:rPr lang="en-US" baseline="30000" dirty="0" smtClean="0"/>
              <a:t>C</a:t>
            </a:r>
            <a:r>
              <a:rPr lang="en-US" dirty="0" smtClean="0"/>
              <a:t>?</a:t>
            </a:r>
          </a:p>
          <a:p>
            <a:pPr marL="514350" indent="-514350">
              <a:buNone/>
            </a:pPr>
            <a:r>
              <a:rPr lang="en-US" dirty="0" smtClean="0"/>
              <a:t>	</a:t>
            </a:r>
            <a:r>
              <a:rPr lang="en-US" b="1" dirty="0" smtClean="0">
                <a:solidFill>
                  <a:srgbClr val="FF0000"/>
                </a:solidFill>
              </a:rPr>
              <a:t>39						31</a:t>
            </a:r>
          </a:p>
          <a:p>
            <a:pPr marL="514350" indent="-514350">
              <a:buFont typeface="+mj-lt"/>
              <a:buAutoNum type="arabicPeriod" startAt="10"/>
            </a:pPr>
            <a:r>
              <a:rPr lang="en-US" dirty="0" smtClean="0"/>
              <a:t>How many students are in (A </a:t>
            </a:r>
            <a:r>
              <a:rPr lang="en-US" dirty="0" smtClean="0">
                <a:sym typeface="Symbol"/>
              </a:rPr>
              <a:t> B)</a:t>
            </a:r>
            <a:r>
              <a:rPr lang="en-US" baseline="30000" dirty="0" smtClean="0">
                <a:sym typeface="Symbol"/>
              </a:rPr>
              <a:t>C</a:t>
            </a:r>
            <a:r>
              <a:rPr lang="en-US" dirty="0" smtClean="0">
                <a:sym typeface="Symbol"/>
              </a:rPr>
              <a:t>?</a:t>
            </a:r>
          </a:p>
          <a:p>
            <a:pPr marL="514350" indent="-514350">
              <a:buNone/>
            </a:pPr>
            <a:r>
              <a:rPr lang="en-US" dirty="0" smtClean="0">
                <a:sym typeface="Symbol"/>
              </a:rPr>
              <a:t>	</a:t>
            </a:r>
            <a:r>
              <a:rPr lang="en-US" b="1" dirty="0" smtClean="0">
                <a:solidFill>
                  <a:srgbClr val="FF0000"/>
                </a:solidFill>
                <a:sym typeface="Symbol"/>
              </a:rPr>
              <a:t>55</a:t>
            </a:r>
          </a:p>
          <a:p>
            <a:pPr marL="514350" indent="-514350">
              <a:buFont typeface="+mj-lt"/>
              <a:buAutoNum type="arabicPeriod" startAt="11"/>
            </a:pPr>
            <a:r>
              <a:rPr lang="en-US" dirty="0" smtClean="0">
                <a:sym typeface="Symbol"/>
              </a:rPr>
              <a:t>How many students are in (A  B)</a:t>
            </a:r>
            <a:r>
              <a:rPr lang="en-US" baseline="30000" dirty="0" smtClean="0">
                <a:sym typeface="Symbol"/>
              </a:rPr>
              <a:t>C</a:t>
            </a:r>
            <a:r>
              <a:rPr lang="en-US" dirty="0" smtClean="0">
                <a:sym typeface="Symbol"/>
              </a:rPr>
              <a:t>?</a:t>
            </a:r>
          </a:p>
          <a:p>
            <a:pPr marL="514350" indent="-514350">
              <a:buNone/>
            </a:pPr>
            <a:r>
              <a:rPr lang="en-US" dirty="0">
                <a:sym typeface="Symbol"/>
              </a:rPr>
              <a:t>	</a:t>
            </a:r>
            <a:r>
              <a:rPr lang="en-US" b="1" dirty="0" smtClean="0">
                <a:solidFill>
                  <a:srgbClr val="FF0000"/>
                </a:solidFill>
                <a:sym typeface="Symbol"/>
              </a:rPr>
              <a:t>15</a:t>
            </a:r>
            <a:endParaRPr lang="en-US" b="1" dirty="0">
              <a:solidFill>
                <a:srgbClr val="FF0000"/>
              </a:solidFill>
            </a:endParaRPr>
          </a:p>
        </p:txBody>
      </p:sp>
      <p:sp>
        <p:nvSpPr>
          <p:cNvPr id="4" name="Rectangle 3"/>
          <p:cNvSpPr/>
          <p:nvPr/>
        </p:nvSpPr>
        <p:spPr>
          <a:xfrm>
            <a:off x="685800" y="304800"/>
            <a:ext cx="7848600" cy="350520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smtClean="0">
                <a:solidFill>
                  <a:schemeClr val="tx1"/>
                </a:solidFill>
              </a:rPr>
              <a:t>S. Students in the class					</a:t>
            </a:r>
            <a:r>
              <a:rPr lang="en-US" sz="3600" dirty="0" smtClean="0">
                <a:solidFill>
                  <a:schemeClr val="tx1"/>
                </a:solidFill>
              </a:rPr>
              <a:t>15</a:t>
            </a:r>
            <a:endParaRPr lang="en-US" sz="3600" dirty="0">
              <a:solidFill>
                <a:schemeClr val="tx1"/>
              </a:solidFill>
            </a:endParaRPr>
          </a:p>
        </p:txBody>
      </p:sp>
      <p:sp>
        <p:nvSpPr>
          <p:cNvPr id="5" name="Oval 4"/>
          <p:cNvSpPr/>
          <p:nvPr/>
        </p:nvSpPr>
        <p:spPr>
          <a:xfrm>
            <a:off x="1600200" y="685800"/>
            <a:ext cx="3657600" cy="2734056"/>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smtClean="0">
                <a:solidFill>
                  <a:schemeClr val="tx1"/>
                </a:solidFill>
              </a:rPr>
              <a:t>A. Students in Chorus</a:t>
            </a:r>
          </a:p>
          <a:p>
            <a:endParaRPr lang="en-US" dirty="0">
              <a:solidFill>
                <a:schemeClr val="tx1"/>
              </a:solidFill>
            </a:endParaRPr>
          </a:p>
          <a:p>
            <a:endParaRPr lang="en-US" dirty="0" smtClean="0">
              <a:solidFill>
                <a:schemeClr val="tx1"/>
              </a:solidFill>
            </a:endParaRPr>
          </a:p>
          <a:p>
            <a:r>
              <a:rPr lang="en-US" sz="3600" dirty="0" smtClean="0">
                <a:solidFill>
                  <a:schemeClr val="tx1"/>
                </a:solidFill>
              </a:rPr>
              <a:t>16</a:t>
            </a:r>
            <a:r>
              <a:rPr lang="en-US" dirty="0">
                <a:solidFill>
                  <a:schemeClr val="tx1"/>
                </a:solidFill>
              </a:rPr>
              <a:t>	</a:t>
            </a:r>
            <a:r>
              <a:rPr lang="en-US" dirty="0" smtClean="0">
                <a:solidFill>
                  <a:schemeClr val="tx1"/>
                </a:solidFill>
              </a:rPr>
              <a:t>	      </a:t>
            </a:r>
            <a:r>
              <a:rPr lang="en-US" sz="3600" dirty="0" smtClean="0">
                <a:solidFill>
                  <a:schemeClr val="tx1"/>
                </a:solidFill>
              </a:rPr>
              <a:t>5</a:t>
            </a:r>
            <a:endParaRPr lang="en-US" dirty="0">
              <a:solidFill>
                <a:schemeClr val="tx1"/>
              </a:solidFill>
            </a:endParaRPr>
          </a:p>
        </p:txBody>
      </p:sp>
      <p:sp>
        <p:nvSpPr>
          <p:cNvPr id="6" name="Oval 5"/>
          <p:cNvSpPr/>
          <p:nvPr/>
        </p:nvSpPr>
        <p:spPr>
          <a:xfrm>
            <a:off x="4038600" y="609600"/>
            <a:ext cx="3657600" cy="2734056"/>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smtClean="0">
                <a:solidFill>
                  <a:schemeClr val="tx1"/>
                </a:solidFill>
              </a:rPr>
              <a:t>           B. Students in Band</a:t>
            </a:r>
          </a:p>
          <a:p>
            <a:endParaRPr lang="en-US" dirty="0">
              <a:solidFill>
                <a:schemeClr val="tx1"/>
              </a:solidFill>
            </a:endParaRPr>
          </a:p>
          <a:p>
            <a:endParaRPr lang="en-US" dirty="0" smtClean="0">
              <a:solidFill>
                <a:schemeClr val="tx1"/>
              </a:solidFill>
            </a:endParaRPr>
          </a:p>
          <a:p>
            <a:r>
              <a:rPr lang="en-US" dirty="0">
                <a:solidFill>
                  <a:schemeClr val="tx1"/>
                </a:solidFill>
              </a:rPr>
              <a:t>	 </a:t>
            </a:r>
            <a:r>
              <a:rPr lang="en-US" dirty="0" smtClean="0">
                <a:solidFill>
                  <a:schemeClr val="tx1"/>
                </a:solidFill>
              </a:rPr>
              <a:t>    </a:t>
            </a:r>
            <a:r>
              <a:rPr lang="en-US" sz="3600" dirty="0" smtClean="0">
                <a:solidFill>
                  <a:schemeClr val="tx1"/>
                </a:solidFill>
              </a:rPr>
              <a:t>24</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5"/>
          <p:cNvSpPr txBox="1">
            <a:spLocks noChangeArrowheads="1"/>
          </p:cNvSpPr>
          <p:nvPr/>
        </p:nvSpPr>
        <p:spPr bwMode="auto">
          <a:xfrm>
            <a:off x="0" y="0"/>
            <a:ext cx="9144000" cy="6894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lgn="ctr">
              <a:spcBef>
                <a:spcPct val="50000"/>
              </a:spcBef>
            </a:pPr>
            <a:r>
              <a:rPr lang="en-US" sz="3200" dirty="0">
                <a:latin typeface="Tw Cen MT Condensed Extra Bold" pitchFamily="34" charset="0"/>
              </a:rPr>
              <a:t>BASIC PROBABILITY</a:t>
            </a:r>
          </a:p>
          <a:p>
            <a:pPr>
              <a:spcBef>
                <a:spcPct val="50000"/>
              </a:spcBef>
            </a:pPr>
            <a:r>
              <a:rPr lang="en-US" sz="2800" b="0" dirty="0">
                <a:latin typeface="Tw Cen MT Condensed Extra Bold" pitchFamily="34" charset="0"/>
              </a:rPr>
              <a:t>Probability – the chance of something (an event) happening</a:t>
            </a:r>
          </a:p>
          <a:p>
            <a:pPr>
              <a:spcBef>
                <a:spcPct val="50000"/>
              </a:spcBef>
            </a:pPr>
            <a:r>
              <a:rPr lang="en-US" sz="2800" b="0" dirty="0">
                <a:latin typeface="Tw Cen MT Condensed Extra Bold" pitchFamily="34" charset="0"/>
              </a:rPr>
              <a:t>				</a:t>
            </a:r>
            <a:r>
              <a:rPr lang="en-US" sz="2800" b="0" u="sng" dirty="0">
                <a:latin typeface="Tw Cen MT Condensed Extra Bold" pitchFamily="34" charset="0"/>
              </a:rPr>
              <a:t># of successful  outcomes</a:t>
            </a:r>
          </a:p>
          <a:p>
            <a:pPr>
              <a:spcBef>
                <a:spcPct val="50000"/>
              </a:spcBef>
            </a:pPr>
            <a:r>
              <a:rPr lang="en-US" sz="2800" b="0" dirty="0">
                <a:latin typeface="Tw Cen MT Condensed Extra Bold" pitchFamily="34" charset="0"/>
              </a:rPr>
              <a:t>				# of possible outcomes</a:t>
            </a:r>
          </a:p>
          <a:p>
            <a:pPr>
              <a:spcBef>
                <a:spcPct val="50000"/>
              </a:spcBef>
            </a:pPr>
            <a:r>
              <a:rPr lang="en-US" sz="2800" b="0" dirty="0">
                <a:latin typeface="Tw Cen MT Condensed Extra Bold" pitchFamily="34" charset="0"/>
              </a:rPr>
              <a:t>All probability answers must be between 0 and 1 (inclusive)</a:t>
            </a:r>
          </a:p>
          <a:p>
            <a:pPr>
              <a:spcBef>
                <a:spcPct val="50000"/>
              </a:spcBef>
            </a:pPr>
            <a:r>
              <a:rPr lang="en-US" sz="2800" b="0" dirty="0">
                <a:latin typeface="Tw Cen MT Condensed Extra Bold" pitchFamily="34" charset="0"/>
              </a:rPr>
              <a:t>		0				      1</a:t>
            </a:r>
          </a:p>
          <a:p>
            <a:pPr>
              <a:spcBef>
                <a:spcPct val="50000"/>
              </a:spcBef>
            </a:pPr>
            <a:r>
              <a:rPr lang="en-US" sz="2800" b="0" dirty="0">
                <a:latin typeface="Tw Cen MT Condensed Extra Bold" pitchFamily="34" charset="0"/>
              </a:rPr>
              <a:t>	event will				event will</a:t>
            </a:r>
          </a:p>
          <a:p>
            <a:pPr>
              <a:spcBef>
                <a:spcPct val="50000"/>
              </a:spcBef>
            </a:pPr>
            <a:r>
              <a:rPr lang="en-US" sz="2800" b="0" dirty="0">
                <a:latin typeface="Tw Cen MT Condensed Extra Bold" pitchFamily="34" charset="0"/>
              </a:rPr>
              <a:t>	</a:t>
            </a:r>
            <a:r>
              <a:rPr lang="en-US" sz="2800" b="0" u="sng" dirty="0">
                <a:latin typeface="Tw Cen MT Condensed Extra Bold" pitchFamily="34" charset="0"/>
              </a:rPr>
              <a:t>not</a:t>
            </a:r>
            <a:r>
              <a:rPr lang="en-US" sz="2800" b="0" dirty="0">
                <a:latin typeface="Tw Cen MT Condensed Extra Bold" pitchFamily="34" charset="0"/>
              </a:rPr>
              <a:t> happen				happen</a:t>
            </a:r>
          </a:p>
          <a:p>
            <a:pPr>
              <a:spcBef>
                <a:spcPct val="50000"/>
              </a:spcBef>
            </a:pPr>
            <a:r>
              <a:rPr lang="en-US" sz="2800" b="0" dirty="0">
                <a:latin typeface="Tw Cen MT Condensed Extra Bold" pitchFamily="34" charset="0"/>
              </a:rPr>
              <a:t>Answers can be in decimal or fraction form.  If your answer is greater than 1 or negative </a:t>
            </a:r>
            <a:r>
              <a:rPr lang="en-US" sz="3200" b="0" u="sng" dirty="0">
                <a:latin typeface="Tw Cen MT Condensed Extra Bold" pitchFamily="34" charset="0"/>
              </a:rPr>
              <a:t>then it is wrong</a:t>
            </a:r>
            <a:r>
              <a:rPr lang="en-US" sz="2800" b="0" dirty="0" smtClean="0">
                <a:latin typeface="Tw Cen MT Condensed Extra Bold" pitchFamily="34" charset="0"/>
              </a:rPr>
              <a:t>.</a:t>
            </a:r>
          </a:p>
          <a:p>
            <a:pPr>
              <a:spcBef>
                <a:spcPct val="50000"/>
              </a:spcBef>
            </a:pPr>
            <a:r>
              <a:rPr lang="en-US" dirty="0"/>
              <a:t>P(A</a:t>
            </a:r>
            <a:r>
              <a:rPr lang="en-US" baseline="30000" dirty="0"/>
              <a:t>C</a:t>
            </a:r>
            <a:r>
              <a:rPr lang="en-US" dirty="0"/>
              <a:t>) = 1 – P(A</a:t>
            </a:r>
            <a:r>
              <a:rPr lang="en-US" dirty="0" smtClean="0"/>
              <a:t>)</a:t>
            </a:r>
            <a:endParaRPr lang="en-US" b="0" dirty="0">
              <a:latin typeface="Tw Cen MT Condensed Extra Bold" pitchFamily="34" charset="0"/>
            </a:endParaRPr>
          </a:p>
        </p:txBody>
      </p:sp>
      <p:sp>
        <p:nvSpPr>
          <p:cNvPr id="3075" name="Text Box 7"/>
          <p:cNvSpPr txBox="1">
            <a:spLocks noChangeArrowheads="1"/>
          </p:cNvSpPr>
          <p:nvPr/>
        </p:nvSpPr>
        <p:spPr bwMode="auto">
          <a:xfrm>
            <a:off x="381000" y="1524000"/>
            <a:ext cx="3962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sz="2800" b="0"/>
              <a:t>PROBABILITY =</a:t>
            </a:r>
          </a:p>
        </p:txBody>
      </p:sp>
      <p:sp>
        <p:nvSpPr>
          <p:cNvPr id="3076" name="Line 8"/>
          <p:cNvSpPr>
            <a:spLocks noChangeShapeType="1"/>
          </p:cNvSpPr>
          <p:nvPr/>
        </p:nvSpPr>
        <p:spPr bwMode="auto">
          <a:xfrm>
            <a:off x="2209800" y="3505200"/>
            <a:ext cx="3733800" cy="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7724714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0" y="0"/>
            <a:ext cx="9144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endParaRPr lang="en-US" sz="2800" dirty="0"/>
          </a:p>
          <a:p>
            <a:pPr>
              <a:spcBef>
                <a:spcPct val="50000"/>
              </a:spcBef>
            </a:pPr>
            <a:r>
              <a:rPr lang="en-US" sz="3200" dirty="0" smtClean="0">
                <a:latin typeface="Baskerville Old Face" pitchFamily="18" charset="0"/>
              </a:rPr>
              <a:t>Example </a:t>
            </a:r>
            <a:r>
              <a:rPr lang="en-US" sz="3200" dirty="0">
                <a:latin typeface="Baskerville Old Face" pitchFamily="18" charset="0"/>
              </a:rPr>
              <a:t>One:  Flipping a coin</a:t>
            </a:r>
          </a:p>
          <a:p>
            <a:r>
              <a:rPr lang="en-US" sz="2800" dirty="0"/>
              <a:t>	sample space = { heads, tails}	</a:t>
            </a:r>
          </a:p>
          <a:p>
            <a:endParaRPr lang="en-US" sz="2800" dirty="0"/>
          </a:p>
          <a:p>
            <a:endParaRPr lang="en-US" sz="1800" dirty="0"/>
          </a:p>
          <a:p>
            <a:r>
              <a:rPr lang="en-US" sz="1800" dirty="0"/>
              <a:t>			  </a:t>
            </a:r>
            <a:r>
              <a:rPr lang="en-US" sz="1800" u="sng" dirty="0"/>
              <a:t>   </a:t>
            </a:r>
            <a:r>
              <a:rPr lang="en-US" sz="2800" u="sng" dirty="0"/>
              <a:t>1	</a:t>
            </a:r>
            <a:r>
              <a:rPr lang="en-US" sz="2800" dirty="0"/>
              <a:t>	or .50</a:t>
            </a:r>
          </a:p>
          <a:p>
            <a:r>
              <a:rPr lang="en-US" sz="2800" dirty="0"/>
              <a:t>			   2				or 50%</a:t>
            </a:r>
          </a:p>
          <a:p>
            <a:pPr>
              <a:spcBef>
                <a:spcPct val="50000"/>
              </a:spcBef>
            </a:pPr>
            <a:endParaRPr lang="en-US" sz="2800" dirty="0"/>
          </a:p>
          <a:p>
            <a:r>
              <a:rPr lang="en-US" sz="2800" dirty="0"/>
              <a:t>event you</a:t>
            </a:r>
          </a:p>
          <a:p>
            <a:r>
              <a:rPr lang="en-US" sz="2800" dirty="0"/>
              <a:t>   are looking for				    </a:t>
            </a:r>
          </a:p>
          <a:p>
            <a:pPr>
              <a:spcBef>
                <a:spcPct val="50000"/>
              </a:spcBef>
            </a:pPr>
            <a:endParaRPr lang="en-US" sz="2800" dirty="0"/>
          </a:p>
        </p:txBody>
      </p:sp>
      <p:sp>
        <p:nvSpPr>
          <p:cNvPr id="4099" name="Text Box 6"/>
          <p:cNvSpPr txBox="1">
            <a:spLocks noChangeArrowheads="1"/>
          </p:cNvSpPr>
          <p:nvPr/>
        </p:nvSpPr>
        <p:spPr bwMode="auto">
          <a:xfrm>
            <a:off x="228600" y="2971800"/>
            <a:ext cx="2590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sz="2800"/>
              <a:t>P(heads) =</a:t>
            </a:r>
          </a:p>
        </p:txBody>
      </p:sp>
      <p:sp>
        <p:nvSpPr>
          <p:cNvPr id="4100" name="Line 9"/>
          <p:cNvSpPr>
            <a:spLocks noChangeShapeType="1"/>
          </p:cNvSpPr>
          <p:nvPr/>
        </p:nvSpPr>
        <p:spPr bwMode="auto">
          <a:xfrm flipH="1" flipV="1">
            <a:off x="1447800" y="3581400"/>
            <a:ext cx="152400" cy="685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530871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0" y="0"/>
            <a:ext cx="8458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200">
                <a:latin typeface="Baskerville Old Face" pitchFamily="18" charset="0"/>
              </a:rPr>
              <a:t>Example Three:  Rolling two dice</a:t>
            </a:r>
          </a:p>
        </p:txBody>
      </p:sp>
      <p:sp>
        <p:nvSpPr>
          <p:cNvPr id="6147" name="Text Box 5"/>
          <p:cNvSpPr txBox="1">
            <a:spLocks noChangeArrowheads="1"/>
          </p:cNvSpPr>
          <p:nvPr/>
        </p:nvSpPr>
        <p:spPr bwMode="auto">
          <a:xfrm>
            <a:off x="0" y="838200"/>
            <a:ext cx="9144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sz="2800" b="0" i="1"/>
              <a:t>When rolling two dice, we are usually looking for the sum of the dice unless otherwise noted.</a:t>
            </a:r>
          </a:p>
        </p:txBody>
      </p:sp>
      <p:sp>
        <p:nvSpPr>
          <p:cNvPr id="6148" name="Text Box 6"/>
          <p:cNvSpPr txBox="1">
            <a:spLocks noChangeArrowheads="1"/>
          </p:cNvSpPr>
          <p:nvPr/>
        </p:nvSpPr>
        <p:spPr bwMode="auto">
          <a:xfrm>
            <a:off x="533400" y="4876800"/>
            <a:ext cx="434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sz="2800"/>
              <a:t>P(4) =           =</a:t>
            </a:r>
          </a:p>
        </p:txBody>
      </p:sp>
      <p:sp>
        <p:nvSpPr>
          <p:cNvPr id="6149" name="Text Box 7"/>
          <p:cNvSpPr txBox="1">
            <a:spLocks noChangeArrowheads="1"/>
          </p:cNvSpPr>
          <p:nvPr/>
        </p:nvSpPr>
        <p:spPr bwMode="auto">
          <a:xfrm>
            <a:off x="457200" y="2057400"/>
            <a:ext cx="7620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solidFill>
                  <a:schemeClr val="tx2"/>
                </a:solidFill>
              </a:rPr>
              <a:t>There are 36 different ways to roll the sums of 2 through 12 on two dice.</a:t>
            </a:r>
          </a:p>
        </p:txBody>
      </p:sp>
      <p:sp>
        <p:nvSpPr>
          <p:cNvPr id="6150" name="Text Box 8"/>
          <p:cNvSpPr txBox="1">
            <a:spLocks noChangeArrowheads="1"/>
          </p:cNvSpPr>
          <p:nvPr/>
        </p:nvSpPr>
        <p:spPr bwMode="auto">
          <a:xfrm>
            <a:off x="838200" y="3200400"/>
            <a:ext cx="75438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Sample space of rolling a 4 </a:t>
            </a:r>
          </a:p>
          <a:p>
            <a:pPr>
              <a:spcBef>
                <a:spcPct val="50000"/>
              </a:spcBef>
            </a:pPr>
            <a:r>
              <a:rPr lang="en-US"/>
              <a:t>			= { (1,3) ; (2,2) ; (3,1) }</a:t>
            </a:r>
          </a:p>
        </p:txBody>
      </p:sp>
      <p:sp>
        <p:nvSpPr>
          <p:cNvPr id="6151" name="Line 10"/>
          <p:cNvSpPr>
            <a:spLocks noChangeShapeType="1"/>
          </p:cNvSpPr>
          <p:nvPr/>
        </p:nvSpPr>
        <p:spPr bwMode="auto">
          <a:xfrm>
            <a:off x="2133600" y="5181600"/>
            <a:ext cx="762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52" name="Line 13"/>
          <p:cNvSpPr>
            <a:spLocks noChangeShapeType="1"/>
          </p:cNvSpPr>
          <p:nvPr/>
        </p:nvSpPr>
        <p:spPr bwMode="auto">
          <a:xfrm>
            <a:off x="4191000" y="5105400"/>
            <a:ext cx="838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153" name="Group 16"/>
          <p:cNvGrpSpPr>
            <a:grpSpLocks/>
          </p:cNvGrpSpPr>
          <p:nvPr/>
        </p:nvGrpSpPr>
        <p:grpSpPr bwMode="auto">
          <a:xfrm>
            <a:off x="2133600" y="4572000"/>
            <a:ext cx="3124200" cy="1143000"/>
            <a:chOff x="1344" y="2880"/>
            <a:chExt cx="1968" cy="720"/>
          </a:xfrm>
        </p:grpSpPr>
        <p:sp>
          <p:nvSpPr>
            <p:cNvPr id="6154" name="Text Box 9"/>
            <p:cNvSpPr txBox="1">
              <a:spLocks noChangeArrowheads="1"/>
            </p:cNvSpPr>
            <p:nvPr/>
          </p:nvSpPr>
          <p:spPr bwMode="auto">
            <a:xfrm>
              <a:off x="1392" y="2880"/>
              <a:ext cx="3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3</a:t>
              </a:r>
            </a:p>
          </p:txBody>
        </p:sp>
        <p:sp>
          <p:nvSpPr>
            <p:cNvPr id="6155" name="Text Box 11"/>
            <p:cNvSpPr txBox="1">
              <a:spLocks noChangeArrowheads="1"/>
            </p:cNvSpPr>
            <p:nvPr/>
          </p:nvSpPr>
          <p:spPr bwMode="auto">
            <a:xfrm>
              <a:off x="1344" y="3312"/>
              <a:ext cx="6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36</a:t>
              </a:r>
            </a:p>
          </p:txBody>
        </p:sp>
        <p:grpSp>
          <p:nvGrpSpPr>
            <p:cNvPr id="6156" name="Group 15"/>
            <p:cNvGrpSpPr>
              <a:grpSpLocks/>
            </p:cNvGrpSpPr>
            <p:nvPr/>
          </p:nvGrpSpPr>
          <p:grpSpPr bwMode="auto">
            <a:xfrm>
              <a:off x="2640" y="2880"/>
              <a:ext cx="672" cy="672"/>
              <a:chOff x="2448" y="2352"/>
              <a:chExt cx="672" cy="672"/>
            </a:xfrm>
          </p:grpSpPr>
          <p:sp>
            <p:nvSpPr>
              <p:cNvPr id="6157" name="Text Box 12"/>
              <p:cNvSpPr txBox="1">
                <a:spLocks noChangeArrowheads="1"/>
              </p:cNvSpPr>
              <p:nvPr/>
            </p:nvSpPr>
            <p:spPr bwMode="auto">
              <a:xfrm>
                <a:off x="2544" y="2352"/>
                <a:ext cx="5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1</a:t>
                </a:r>
              </a:p>
            </p:txBody>
          </p:sp>
          <p:sp>
            <p:nvSpPr>
              <p:cNvPr id="6158" name="Text Box 14"/>
              <p:cNvSpPr txBox="1">
                <a:spLocks noChangeArrowheads="1"/>
              </p:cNvSpPr>
              <p:nvPr/>
            </p:nvSpPr>
            <p:spPr bwMode="auto">
              <a:xfrm>
                <a:off x="2448" y="2736"/>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12</a:t>
                </a:r>
              </a:p>
            </p:txBody>
          </p:sp>
        </p:grpSp>
      </p:grpSp>
    </p:spTree>
    <p:extLst>
      <p:ext uri="{BB962C8B-B14F-4D97-AF65-F5344CB8AC3E}">
        <p14:creationId xmlns:p14="http://schemas.microsoft.com/office/powerpoint/2010/main" val="2749575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324600"/>
          </a:xfrm>
        </p:spPr>
        <p:txBody>
          <a:bodyPr>
            <a:normAutofit fontScale="85000" lnSpcReduction="20000"/>
          </a:bodyPr>
          <a:lstStyle/>
          <a:p>
            <a:pPr>
              <a:buNone/>
            </a:pPr>
            <a:r>
              <a:rPr lang="en-US" b="1" dirty="0" smtClean="0"/>
              <a:t>An experiment consists of tossing three coins</a:t>
            </a:r>
            <a:r>
              <a:rPr lang="en-US" b="1" dirty="0"/>
              <a:t>.</a:t>
            </a:r>
            <a:endParaRPr lang="en-US" b="1" dirty="0" smtClean="0"/>
          </a:p>
          <a:p>
            <a:pPr marL="514350" indent="-514350">
              <a:buFont typeface="+mj-lt"/>
              <a:buAutoNum type="arabicPeriod" startAt="12"/>
            </a:pPr>
            <a:r>
              <a:rPr lang="en-US" dirty="0" smtClean="0"/>
              <a:t>List the sample space for the outcomes of the experiment.</a:t>
            </a:r>
          </a:p>
          <a:p>
            <a:pPr marL="514350" indent="-514350">
              <a:buNone/>
            </a:pPr>
            <a:r>
              <a:rPr lang="en-US" dirty="0"/>
              <a:t>	</a:t>
            </a:r>
            <a:r>
              <a:rPr lang="en-US" b="1" dirty="0" smtClean="0">
                <a:solidFill>
                  <a:srgbClr val="FF0000"/>
                </a:solidFill>
              </a:rPr>
              <a:t>S = {HHH, HHT, HTH, HTT, THH, THT, TTH, TTT}</a:t>
            </a:r>
          </a:p>
          <a:p>
            <a:pPr marL="514350" indent="-514350">
              <a:buFont typeface="+mj-lt"/>
              <a:buAutoNum type="arabicPeriod" startAt="13"/>
            </a:pPr>
            <a:r>
              <a:rPr lang="en-US" dirty="0" smtClean="0"/>
              <a:t>Find the following probabilities:</a:t>
            </a:r>
          </a:p>
          <a:p>
            <a:pPr marL="914400" lvl="1" indent="-514350">
              <a:buAutoNum type="alphaLcPeriod"/>
            </a:pPr>
            <a:r>
              <a:rPr lang="en-US" dirty="0" smtClean="0"/>
              <a:t>P(all heads)	</a:t>
            </a:r>
          </a:p>
          <a:p>
            <a:pPr marL="914400" lvl="1" indent="-514350">
              <a:buNone/>
            </a:pPr>
            <a:r>
              <a:rPr lang="en-US" dirty="0"/>
              <a:t>	</a:t>
            </a:r>
            <a:r>
              <a:rPr lang="en-US" b="1" dirty="0" smtClean="0">
                <a:solidFill>
                  <a:srgbClr val="FF0000"/>
                </a:solidFill>
              </a:rPr>
              <a:t>1/8</a:t>
            </a:r>
          </a:p>
          <a:p>
            <a:pPr marL="914400" lvl="1" indent="-514350">
              <a:buNone/>
            </a:pPr>
            <a:r>
              <a:rPr lang="en-US" dirty="0" smtClean="0"/>
              <a:t>b. 	P(two tails)</a:t>
            </a:r>
          </a:p>
          <a:p>
            <a:pPr marL="914400" lvl="1" indent="-514350">
              <a:buNone/>
            </a:pPr>
            <a:r>
              <a:rPr lang="en-US" dirty="0" smtClean="0"/>
              <a:t>	</a:t>
            </a:r>
            <a:r>
              <a:rPr lang="en-US" b="1" dirty="0" smtClean="0">
                <a:solidFill>
                  <a:srgbClr val="FF0000"/>
                </a:solidFill>
              </a:rPr>
              <a:t>3/8</a:t>
            </a:r>
            <a:r>
              <a:rPr lang="en-US" dirty="0"/>
              <a:t>	</a:t>
            </a:r>
            <a:endParaRPr lang="en-US" dirty="0" smtClean="0"/>
          </a:p>
          <a:p>
            <a:pPr marL="914400" lvl="1" indent="-514350">
              <a:buAutoNum type="alphaLcPeriod" startAt="3"/>
            </a:pPr>
            <a:r>
              <a:rPr lang="en-US" dirty="0" smtClean="0"/>
              <a:t>P(no heads)</a:t>
            </a:r>
          </a:p>
          <a:p>
            <a:pPr marL="914400" lvl="1" indent="-514350">
              <a:buNone/>
            </a:pPr>
            <a:r>
              <a:rPr lang="en-US" dirty="0"/>
              <a:t>	</a:t>
            </a:r>
            <a:r>
              <a:rPr lang="en-US" b="1" dirty="0" smtClean="0">
                <a:solidFill>
                  <a:srgbClr val="FF0000"/>
                </a:solidFill>
              </a:rPr>
              <a:t>1/8</a:t>
            </a:r>
          </a:p>
          <a:p>
            <a:pPr marL="914400" lvl="1" indent="-514350">
              <a:buAutoNum type="alphaLcPeriod" startAt="4"/>
            </a:pPr>
            <a:r>
              <a:rPr lang="en-US" dirty="0" smtClean="0"/>
              <a:t>P(at least one tail)</a:t>
            </a:r>
          </a:p>
          <a:p>
            <a:pPr marL="914400" lvl="1" indent="-514350">
              <a:buNone/>
            </a:pPr>
            <a:r>
              <a:rPr lang="en-US" dirty="0"/>
              <a:t>	</a:t>
            </a:r>
            <a:r>
              <a:rPr lang="en-US" b="1" dirty="0" smtClean="0">
                <a:solidFill>
                  <a:srgbClr val="FF0000"/>
                </a:solidFill>
              </a:rPr>
              <a:t>7/8</a:t>
            </a:r>
            <a:r>
              <a:rPr lang="en-US" dirty="0" smtClean="0"/>
              <a:t> </a:t>
            </a:r>
          </a:p>
          <a:p>
            <a:pPr marL="914400" lvl="1" indent="-514350">
              <a:buAutoNum type="alphaLcPeriod" startAt="5"/>
            </a:pPr>
            <a:r>
              <a:rPr lang="en-US" dirty="0" smtClean="0"/>
              <a:t>How could you use compliments to find d?</a:t>
            </a:r>
          </a:p>
          <a:p>
            <a:pPr marL="914400" lvl="1" indent="-514350">
              <a:buNone/>
            </a:pPr>
            <a:r>
              <a:rPr lang="en-US" dirty="0"/>
              <a:t>	</a:t>
            </a:r>
            <a:r>
              <a:rPr lang="en-US" b="1" dirty="0" smtClean="0">
                <a:solidFill>
                  <a:srgbClr val="FF0000"/>
                </a:solidFill>
              </a:rPr>
              <a:t>The compliment of at least one tail is no tails (all heads), so you could do 1 – P(all heads) = 1 – 1/8 = 7/8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 calcmode="lin" valueType="num">
                                      <p:cBhvr additive="base">
                                        <p:cTn id="2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anim calcmode="lin" valueType="num">
                                      <p:cBhvr additive="base">
                                        <p:cTn id="3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3">
                                            <p:txEl>
                                              <p:pRg st="13" end="13"/>
                                            </p:txEl>
                                          </p:spTgt>
                                        </p:tgtEl>
                                        <p:attrNameLst>
                                          <p:attrName>style.visibility</p:attrName>
                                        </p:attrNameLst>
                                      </p:cBhvr>
                                      <p:to>
                                        <p:strVal val="visible"/>
                                      </p:to>
                                    </p:set>
                                    <p:anim calcmode="lin" valueType="num">
                                      <p:cBhvr additive="base">
                                        <p:cTn id="6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fontScale="92500" lnSpcReduction="10000"/>
          </a:bodyPr>
          <a:lstStyle/>
          <a:p>
            <a:pPr>
              <a:buNone/>
            </a:pPr>
            <a:r>
              <a:rPr lang="en-US" dirty="0" smtClean="0"/>
              <a:t>	</a:t>
            </a:r>
            <a:r>
              <a:rPr lang="en-US" b="1" dirty="0" smtClean="0"/>
              <a:t>A bag contains six red marbles, four blue marbles, two yellow marbles and 3 white marbles. One marble is drawn at random.</a:t>
            </a:r>
          </a:p>
          <a:p>
            <a:pPr marL="514350" indent="-514350">
              <a:buFont typeface="+mj-lt"/>
              <a:buAutoNum type="arabicPeriod" startAt="14"/>
            </a:pPr>
            <a:r>
              <a:rPr lang="en-US" dirty="0" smtClean="0"/>
              <a:t>List the sample space for this experiment.</a:t>
            </a:r>
          </a:p>
          <a:p>
            <a:pPr marL="514350" indent="-514350">
              <a:buNone/>
            </a:pPr>
            <a:r>
              <a:rPr lang="en-US" dirty="0"/>
              <a:t>	</a:t>
            </a:r>
            <a:r>
              <a:rPr lang="en-US" b="1" dirty="0" smtClean="0">
                <a:solidFill>
                  <a:srgbClr val="FF0000"/>
                </a:solidFill>
              </a:rPr>
              <a:t>{r, r, r, r, r, r, b, b, b, b, y, y, w, w, w}</a:t>
            </a:r>
          </a:p>
          <a:p>
            <a:pPr marL="514350" indent="-514350">
              <a:buFont typeface="+mj-lt"/>
              <a:buAutoNum type="arabicPeriod" startAt="15"/>
            </a:pPr>
            <a:r>
              <a:rPr lang="en-US" dirty="0" smtClean="0"/>
              <a:t>Find the following probabilities:</a:t>
            </a:r>
          </a:p>
          <a:p>
            <a:pPr marL="514350" indent="-514350">
              <a:buNone/>
            </a:pPr>
            <a:r>
              <a:rPr lang="en-US" dirty="0"/>
              <a:t>	</a:t>
            </a:r>
            <a:r>
              <a:rPr lang="en-US" dirty="0" smtClean="0"/>
              <a:t>a. P(red)</a:t>
            </a:r>
          </a:p>
          <a:p>
            <a:pPr marL="514350" indent="-514350">
              <a:buNone/>
            </a:pPr>
            <a:r>
              <a:rPr lang="en-US" dirty="0"/>
              <a:t>	</a:t>
            </a:r>
            <a:r>
              <a:rPr lang="en-US" dirty="0" smtClean="0"/>
              <a:t>	</a:t>
            </a:r>
            <a:r>
              <a:rPr lang="en-US" b="1" dirty="0" smtClean="0">
                <a:solidFill>
                  <a:srgbClr val="FF0000"/>
                </a:solidFill>
              </a:rPr>
              <a:t>2/5</a:t>
            </a:r>
          </a:p>
          <a:p>
            <a:pPr marL="514350" indent="-514350">
              <a:buNone/>
            </a:pPr>
            <a:r>
              <a:rPr lang="en-US" dirty="0"/>
              <a:t>	</a:t>
            </a:r>
            <a:r>
              <a:rPr lang="en-US" dirty="0" smtClean="0"/>
              <a:t>b. P(blue or white)</a:t>
            </a:r>
          </a:p>
          <a:p>
            <a:pPr marL="514350" indent="-514350">
              <a:buNone/>
            </a:pPr>
            <a:r>
              <a:rPr lang="en-US" dirty="0"/>
              <a:t>	</a:t>
            </a:r>
            <a:r>
              <a:rPr lang="en-US" dirty="0" smtClean="0"/>
              <a:t>	</a:t>
            </a:r>
            <a:r>
              <a:rPr lang="en-US" b="1" dirty="0" smtClean="0">
                <a:solidFill>
                  <a:srgbClr val="FF0000"/>
                </a:solidFill>
              </a:rPr>
              <a:t>7/15</a:t>
            </a:r>
          </a:p>
          <a:p>
            <a:pPr marL="514350" indent="-514350">
              <a:buNone/>
            </a:pPr>
            <a:r>
              <a:rPr lang="en-US" dirty="0"/>
              <a:t>	</a:t>
            </a:r>
            <a:r>
              <a:rPr lang="en-US" dirty="0" smtClean="0"/>
              <a:t>c. 	P(not yellow)</a:t>
            </a:r>
          </a:p>
          <a:p>
            <a:pPr marL="514350" indent="-514350">
              <a:buNone/>
            </a:pPr>
            <a:r>
              <a:rPr lang="en-US" dirty="0"/>
              <a:t>	</a:t>
            </a:r>
            <a:r>
              <a:rPr lang="en-US" dirty="0" smtClean="0"/>
              <a:t>	</a:t>
            </a:r>
            <a:r>
              <a:rPr lang="en-US" b="1" dirty="0" smtClean="0">
                <a:solidFill>
                  <a:srgbClr val="FF0000"/>
                </a:solidFill>
              </a:rPr>
              <a:t>13/15 </a:t>
            </a:r>
            <a:r>
              <a:rPr lang="en-US" dirty="0" smtClean="0"/>
              <a:t> </a:t>
            </a:r>
          </a:p>
          <a:p>
            <a:pPr marL="514350" indent="-514350">
              <a:buNone/>
            </a:pPr>
            <a:r>
              <a:rPr lang="en-US" dirty="0"/>
              <a:t>	</a:t>
            </a:r>
            <a:endParaRPr lang="en-US" b="1" dirty="0" smtClean="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lstStyle/>
          <a:p>
            <a:pPr>
              <a:buNone/>
            </a:pPr>
            <a:r>
              <a:rPr lang="en-US" b="1" dirty="0" smtClean="0"/>
              <a:t>	A card is drawn at random from a standard</a:t>
            </a:r>
            <a:br>
              <a:rPr lang="en-US" b="1" dirty="0" smtClean="0"/>
            </a:br>
            <a:r>
              <a:rPr lang="en-US" b="1" dirty="0" smtClean="0"/>
              <a:t>deck of cards. Find each of the following:</a:t>
            </a:r>
          </a:p>
          <a:p>
            <a:pPr marL="514350" indent="-514350">
              <a:buFont typeface="+mj-lt"/>
              <a:buAutoNum type="arabicPeriod" startAt="16"/>
            </a:pPr>
            <a:r>
              <a:rPr lang="en-US" dirty="0" smtClean="0"/>
              <a:t>P(Heart)</a:t>
            </a:r>
          </a:p>
          <a:p>
            <a:pPr marL="514350" indent="-514350">
              <a:buNone/>
            </a:pPr>
            <a:r>
              <a:rPr lang="en-US" dirty="0" smtClean="0"/>
              <a:t>	</a:t>
            </a:r>
            <a:r>
              <a:rPr lang="en-US" b="1" dirty="0" smtClean="0">
                <a:solidFill>
                  <a:srgbClr val="FF0000"/>
                </a:solidFill>
              </a:rPr>
              <a:t>13/52 or 1/4</a:t>
            </a:r>
          </a:p>
          <a:p>
            <a:pPr marL="514350" indent="-514350">
              <a:buNone/>
            </a:pPr>
            <a:r>
              <a:rPr lang="en-US" dirty="0" smtClean="0"/>
              <a:t>17. P(Black card)</a:t>
            </a:r>
          </a:p>
          <a:p>
            <a:pPr marL="514350" indent="-514350">
              <a:buNone/>
            </a:pPr>
            <a:r>
              <a:rPr lang="en-US" dirty="0" smtClean="0"/>
              <a:t>	</a:t>
            </a:r>
            <a:r>
              <a:rPr lang="en-US" b="1" dirty="0" smtClean="0">
                <a:solidFill>
                  <a:srgbClr val="FF0000"/>
                </a:solidFill>
              </a:rPr>
              <a:t>26/52 or 1/2</a:t>
            </a:r>
          </a:p>
          <a:p>
            <a:pPr marL="514350" indent="-514350">
              <a:buNone/>
            </a:pPr>
            <a:r>
              <a:rPr lang="en-US" dirty="0" smtClean="0"/>
              <a:t>18. P(2 or Jack)</a:t>
            </a:r>
          </a:p>
          <a:p>
            <a:pPr marL="514350" indent="-514350">
              <a:buNone/>
            </a:pPr>
            <a:r>
              <a:rPr lang="en-US" dirty="0" smtClean="0"/>
              <a:t>	</a:t>
            </a:r>
            <a:r>
              <a:rPr lang="en-US" b="1" dirty="0" smtClean="0">
                <a:solidFill>
                  <a:srgbClr val="FF0000"/>
                </a:solidFill>
              </a:rPr>
              <a:t>8/52 or 2/13</a:t>
            </a:r>
          </a:p>
          <a:p>
            <a:pPr marL="514350" indent="-514350">
              <a:buNone/>
            </a:pPr>
            <a:r>
              <a:rPr lang="en-US" dirty="0" smtClean="0"/>
              <a:t>19. P(not a Heart)</a:t>
            </a:r>
          </a:p>
          <a:p>
            <a:pPr marL="514350" indent="-514350">
              <a:buNone/>
            </a:pPr>
            <a:r>
              <a:rPr lang="en-US" dirty="0" smtClean="0"/>
              <a:t>	</a:t>
            </a:r>
            <a:r>
              <a:rPr lang="en-US" b="1" dirty="0" smtClean="0">
                <a:solidFill>
                  <a:srgbClr val="FF0000"/>
                </a:solidFill>
              </a:rPr>
              <a:t>39/52 or 3/4</a:t>
            </a:r>
            <a:endParaRPr lang="en-US" b="1" dirty="0">
              <a:solidFill>
                <a:srgbClr val="FF0000"/>
              </a:solidFill>
            </a:endParaRPr>
          </a:p>
        </p:txBody>
      </p:sp>
      <p:sp>
        <p:nvSpPr>
          <p:cNvPr id="2" name="TextBox 1"/>
          <p:cNvSpPr txBox="1"/>
          <p:nvPr/>
        </p:nvSpPr>
        <p:spPr>
          <a:xfrm>
            <a:off x="3810000" y="1752600"/>
            <a:ext cx="5334000" cy="4093428"/>
          </a:xfrm>
          <a:prstGeom prst="rect">
            <a:avLst/>
          </a:prstGeom>
          <a:noFill/>
        </p:spPr>
        <p:txBody>
          <a:bodyPr wrap="square" rtlCol="0">
            <a:spAutoFit/>
          </a:bodyPr>
          <a:lstStyle/>
          <a:p>
            <a:r>
              <a:rPr lang="en-US" sz="2800" b="1" dirty="0" smtClean="0"/>
              <a:t>52 Cards in the deck</a:t>
            </a:r>
          </a:p>
          <a:p>
            <a:endParaRPr lang="en-US" sz="2800" b="1" dirty="0"/>
          </a:p>
          <a:p>
            <a:r>
              <a:rPr lang="en-US" sz="2800" b="1" dirty="0" smtClean="0"/>
              <a:t>4 suites: </a:t>
            </a:r>
            <a:r>
              <a:rPr lang="en-US" sz="2400" b="1" dirty="0" smtClean="0"/>
              <a:t>Spades and Clubs are black</a:t>
            </a:r>
          </a:p>
          <a:p>
            <a:r>
              <a:rPr lang="en-US" sz="2400" b="1" dirty="0" smtClean="0"/>
              <a:t>Hearts and Diamonds are red.</a:t>
            </a:r>
          </a:p>
          <a:p>
            <a:endParaRPr lang="en-US" sz="2800" b="1" dirty="0" smtClean="0"/>
          </a:p>
          <a:p>
            <a:r>
              <a:rPr lang="en-US" sz="2800" b="1" dirty="0" smtClean="0"/>
              <a:t>13 ranks of each suite: </a:t>
            </a:r>
          </a:p>
          <a:p>
            <a:r>
              <a:rPr lang="en-US" sz="2400" b="1" dirty="0" smtClean="0"/>
              <a:t>A,2,3,4,5,6,7,8,9,10,J,Q,K</a:t>
            </a:r>
          </a:p>
          <a:p>
            <a:endParaRPr lang="en-US" sz="2400" b="1" dirty="0"/>
          </a:p>
          <a:p>
            <a:r>
              <a:rPr lang="en-US" sz="2400" b="1" dirty="0" smtClean="0"/>
              <a:t>There are 4 of each kind of rank in the deck (one in each suite).</a:t>
            </a:r>
            <a:endParaRPr lang="en-US" sz="2400" b="1" dirty="0"/>
          </a:p>
        </p:txBody>
      </p:sp>
    </p:spTree>
    <p:extLst>
      <p:ext uri="{BB962C8B-B14F-4D97-AF65-F5344CB8AC3E}">
        <p14:creationId xmlns:p14="http://schemas.microsoft.com/office/powerpoint/2010/main" val="2532521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19" y="2743200"/>
            <a:ext cx="9144000" cy="2057400"/>
          </a:xfrm>
        </p:spPr>
        <p:txBody>
          <a:bodyPr>
            <a:normAutofit fontScale="92500" lnSpcReduction="10000"/>
          </a:bodyPr>
          <a:lstStyle/>
          <a:p>
            <a:pPr marL="0" indent="0">
              <a:buNone/>
            </a:pPr>
            <a:r>
              <a:rPr lang="en-US" dirty="0" smtClean="0"/>
              <a:t>Geometric Probability =  </a:t>
            </a:r>
            <a:r>
              <a:rPr lang="en-US" u="sng" dirty="0" smtClean="0"/>
              <a:t>Area of particular region </a:t>
            </a:r>
            <a:endParaRPr lang="en-US" dirty="0" smtClean="0"/>
          </a:p>
          <a:p>
            <a:pPr marL="0" indent="0">
              <a:buNone/>
            </a:pPr>
            <a:r>
              <a:rPr lang="en-US" dirty="0"/>
              <a:t>	</a:t>
            </a:r>
            <a:r>
              <a:rPr lang="en-US" dirty="0" smtClean="0"/>
              <a:t>		     	      Area of entire shape</a:t>
            </a:r>
          </a:p>
          <a:p>
            <a:pPr marL="0" indent="0">
              <a:buNone/>
            </a:pPr>
            <a:endParaRPr lang="en-US" dirty="0"/>
          </a:p>
          <a:p>
            <a:pPr marL="0" indent="0">
              <a:buNone/>
            </a:pPr>
            <a:r>
              <a:rPr lang="en-US" dirty="0" smtClean="0"/>
              <a:t>	</a:t>
            </a:r>
          </a:p>
        </p:txBody>
      </p:sp>
      <p:sp>
        <p:nvSpPr>
          <p:cNvPr id="4" name="Title 1"/>
          <p:cNvSpPr>
            <a:spLocks noGrp="1"/>
          </p:cNvSpPr>
          <p:nvPr>
            <p:ph type="title"/>
          </p:nvPr>
        </p:nvSpPr>
        <p:spPr/>
        <p:txBody>
          <a:bodyPr>
            <a:normAutofit/>
          </a:bodyPr>
          <a:lstStyle/>
          <a:p>
            <a:r>
              <a:rPr lang="en-US" b="1" u="sng" dirty="0" smtClean="0">
                <a:solidFill>
                  <a:srgbClr val="7030A0"/>
                </a:solidFill>
              </a:rPr>
              <a:t>Geometric Probability</a:t>
            </a:r>
            <a:endParaRPr lang="en-US" b="1" u="sng" dirty="0">
              <a:solidFill>
                <a:srgbClr val="7030A0"/>
              </a:solidFill>
            </a:endParaRPr>
          </a:p>
        </p:txBody>
      </p:sp>
    </p:spTree>
    <p:extLst>
      <p:ext uri="{BB962C8B-B14F-4D97-AF65-F5344CB8AC3E}">
        <p14:creationId xmlns:p14="http://schemas.microsoft.com/office/powerpoint/2010/main" val="1210325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solidFill>
                  <a:srgbClr val="7030A0"/>
                </a:solidFill>
              </a:rPr>
              <a:t>Geometric Probability</a:t>
            </a:r>
            <a:endParaRPr lang="en-US" b="1" u="sng" dirty="0">
              <a:solidFill>
                <a:srgbClr val="7030A0"/>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295400"/>
                <a:ext cx="8229600" cy="4830763"/>
              </a:xfrm>
            </p:spPr>
            <p:txBody>
              <a:bodyPr/>
              <a:lstStyle/>
              <a:p>
                <a:pPr marL="0" indent="0">
                  <a:buNone/>
                </a:pPr>
                <a:r>
                  <a:rPr lang="en-US" dirty="0" smtClean="0"/>
                  <a:t>20.  A circle is inscribed in a square target with   </a:t>
                </a:r>
                <a:br>
                  <a:rPr lang="en-US" dirty="0" smtClean="0"/>
                </a:br>
                <a:r>
                  <a:rPr lang="en-US" dirty="0" smtClean="0"/>
                  <a:t>       20 cm sides.  Find the probability that a dart </a:t>
                </a:r>
                <a:br>
                  <a:rPr lang="en-US" dirty="0" smtClean="0"/>
                </a:br>
                <a:r>
                  <a:rPr lang="en-US" dirty="0" smtClean="0"/>
                  <a:t>       landing randomly within the square lands </a:t>
                </a:r>
                <a:br>
                  <a:rPr lang="en-US" dirty="0" smtClean="0"/>
                </a:br>
                <a:r>
                  <a:rPr lang="en-US" dirty="0" smtClean="0"/>
                  <a:t>       inside the circle.</a:t>
                </a:r>
              </a:p>
              <a:p>
                <a:pPr marL="0" indent="0">
                  <a:buNone/>
                </a:pPr>
                <a:r>
                  <a:rPr lang="en-US" b="1" dirty="0" smtClean="0">
                    <a:solidFill>
                      <a:srgbClr val="FF0000"/>
                    </a:solidFill>
                  </a:rPr>
                  <a:t>Area Square = 20 · 20 = 400</a:t>
                </a:r>
              </a:p>
              <a:p>
                <a:pPr marL="0" indent="0">
                  <a:buNone/>
                </a:pPr>
                <a:r>
                  <a:rPr lang="en-US" b="1" dirty="0" smtClean="0">
                    <a:solidFill>
                      <a:srgbClr val="FF0000"/>
                    </a:solidFill>
                  </a:rPr>
                  <a:t>Area Circle = </a:t>
                </a:r>
                <a:r>
                  <a:rPr lang="en-US" dirty="0" smtClean="0">
                    <a:solidFill>
                      <a:srgbClr val="FF0000"/>
                    </a:solidFill>
                    <a:latin typeface="Cambria Math"/>
                    <a:ea typeface="Cambria Math"/>
                  </a:rPr>
                  <a:t>𝛑</a:t>
                </a:r>
                <a:r>
                  <a:rPr lang="en-US" b="1" dirty="0" smtClean="0">
                    <a:solidFill>
                      <a:srgbClr val="FF0000"/>
                    </a:solidFill>
                    <a:latin typeface="Cambria Math"/>
                    <a:ea typeface="Cambria Math"/>
                  </a:rPr>
                  <a:t>(10)</a:t>
                </a:r>
                <a:r>
                  <a:rPr lang="en-US" b="1" baseline="30000" dirty="0" smtClean="0">
                    <a:solidFill>
                      <a:srgbClr val="FF0000"/>
                    </a:solidFill>
                    <a:latin typeface="Cambria Math"/>
                    <a:ea typeface="Cambria Math"/>
                  </a:rPr>
                  <a:t>2</a:t>
                </a:r>
                <a:r>
                  <a:rPr lang="en-US" b="1" dirty="0" smtClean="0">
                    <a:solidFill>
                      <a:srgbClr val="FF0000"/>
                    </a:solidFill>
                    <a:latin typeface="Cambria Math"/>
                    <a:ea typeface="Cambria Math"/>
                  </a:rPr>
                  <a:t> = 100</a:t>
                </a:r>
                <a:r>
                  <a:rPr lang="en-US" b="1" dirty="0">
                    <a:solidFill>
                      <a:srgbClr val="FF0000"/>
                    </a:solidFill>
                    <a:latin typeface="Cambria Math"/>
                    <a:ea typeface="Cambria Math"/>
                  </a:rPr>
                  <a:t> </a:t>
                </a:r>
                <a:r>
                  <a:rPr lang="en-US" dirty="0">
                    <a:solidFill>
                      <a:srgbClr val="FF0000"/>
                    </a:solidFill>
                    <a:latin typeface="Cambria Math"/>
                    <a:ea typeface="Cambria Math"/>
                  </a:rPr>
                  <a:t>𝛑</a:t>
                </a:r>
                <a:endParaRPr lang="en-US" dirty="0" smtClean="0">
                  <a:solidFill>
                    <a:srgbClr val="FF0000"/>
                  </a:solidFill>
                </a:endParaRPr>
              </a:p>
              <a:p>
                <a:pPr marL="0" indent="0">
                  <a:buNone/>
                </a:pPr>
                <a:r>
                  <a:rPr lang="en-US" b="1" dirty="0" smtClean="0">
                    <a:solidFill>
                      <a:srgbClr val="FF0000"/>
                    </a:solidFill>
                  </a:rPr>
                  <a:t>P(Land in Circle) = </a:t>
                </a:r>
                <a14:m>
                  <m:oMath xmlns:m="http://schemas.openxmlformats.org/officeDocument/2006/math">
                    <m:f>
                      <m:fPr>
                        <m:ctrlPr>
                          <a:rPr lang="en-US" b="1" i="1" smtClean="0">
                            <a:solidFill>
                              <a:srgbClr val="FF0000"/>
                            </a:solidFill>
                            <a:latin typeface="Cambria Math" panose="02040503050406030204" pitchFamily="18" charset="0"/>
                          </a:rPr>
                        </m:ctrlPr>
                      </m:fPr>
                      <m:num>
                        <m:r>
                          <m:rPr>
                            <m:nor/>
                          </m:rPr>
                          <a:rPr lang="en-US" b="1" dirty="0">
                            <a:solidFill>
                              <a:srgbClr val="FF0000"/>
                            </a:solidFill>
                            <a:latin typeface="Cambria Math"/>
                            <a:ea typeface="Cambria Math"/>
                          </a:rPr>
                          <m:t>100 </m:t>
                        </m:r>
                        <m:r>
                          <m:rPr>
                            <m:nor/>
                          </m:rPr>
                          <a:rPr lang="en-US" b="1" dirty="0">
                            <a:solidFill>
                              <a:srgbClr val="FF0000"/>
                            </a:solidFill>
                            <a:latin typeface="Cambria Math"/>
                            <a:ea typeface="Cambria Math"/>
                          </a:rPr>
                          <m:t>𝛑</m:t>
                        </m:r>
                        <m:r>
                          <m:rPr>
                            <m:nor/>
                          </m:rPr>
                          <a:rPr lang="en-US" b="1" dirty="0">
                            <a:solidFill>
                              <a:srgbClr val="FF0000"/>
                            </a:solidFill>
                          </a:rPr>
                          <m:t> </m:t>
                        </m:r>
                      </m:num>
                      <m:den>
                        <m:r>
                          <m:rPr>
                            <m:nor/>
                          </m:rPr>
                          <a:rPr lang="en-US" b="1" dirty="0">
                            <a:solidFill>
                              <a:srgbClr val="FF0000"/>
                            </a:solidFill>
                          </a:rPr>
                          <m:t>400 </m:t>
                        </m:r>
                      </m:den>
                    </m:f>
                  </m:oMath>
                </a14:m>
                <a:endParaRPr lang="en-US" b="1" dirty="0" smtClean="0">
                  <a:solidFill>
                    <a:srgbClr val="FF0000"/>
                  </a:solidFill>
                </a:endParaRPr>
              </a:p>
              <a:p>
                <a:pPr marL="0" indent="0">
                  <a:buNone/>
                </a:pPr>
                <a:r>
                  <a:rPr lang="en-US" b="1" dirty="0">
                    <a:solidFill>
                      <a:srgbClr val="FF0000"/>
                    </a:solidFill>
                  </a:rPr>
                  <a:t>	</a:t>
                </a:r>
                <a:r>
                  <a:rPr lang="en-US" b="1" dirty="0" smtClean="0">
                    <a:solidFill>
                      <a:srgbClr val="FF0000"/>
                    </a:solidFill>
                  </a:rPr>
                  <a:t>	</a:t>
                </a:r>
                <a:r>
                  <a:rPr lang="en-US" b="1" dirty="0">
                    <a:solidFill>
                      <a:srgbClr val="FF0000"/>
                    </a:solidFill>
                  </a:rPr>
                  <a:t> </a:t>
                </a:r>
                <a:r>
                  <a:rPr lang="en-US" b="1" dirty="0" smtClean="0">
                    <a:solidFill>
                      <a:srgbClr val="FF0000"/>
                    </a:solidFill>
                  </a:rPr>
                  <a:t>         ≈ 0.785 ≈ 78.5%</a:t>
                </a:r>
                <a:endParaRPr lang="en-US" b="1" dirty="0">
                  <a:solidFill>
                    <a:srgbClr val="FF0000"/>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295400"/>
                <a:ext cx="8229600" cy="4830763"/>
              </a:xfrm>
              <a:blipFill rotWithShape="1">
                <a:blip r:embed="rId2"/>
                <a:stretch>
                  <a:fillRect l="-1852" t="-1641" r="-1481" b="-2273"/>
                </a:stretch>
              </a:blipFill>
            </p:spPr>
            <p:txBody>
              <a:bodyPr/>
              <a:lstStyle/>
              <a:p>
                <a:r>
                  <a:rPr lang="en-US">
                    <a:noFill/>
                  </a:rPr>
                  <a:t> </a:t>
                </a:r>
              </a:p>
            </p:txBody>
          </p:sp>
        </mc:Fallback>
      </mc:AlternateContent>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77092" y="2916476"/>
            <a:ext cx="3129329" cy="3355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6376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7030A0"/>
                </a:solidFill>
              </a:rPr>
              <a:t>Geometric Probability</a:t>
            </a:r>
            <a:endParaRPr lang="en-US" b="1" u="sng" dirty="0">
              <a:solidFill>
                <a:srgbClr val="7030A0"/>
              </a:solidFill>
            </a:endParaRPr>
          </a:p>
        </p:txBody>
      </p:sp>
      <p:sp>
        <p:nvSpPr>
          <p:cNvPr id="3" name="Content Placeholder 2"/>
          <p:cNvSpPr>
            <a:spLocks noGrp="1"/>
          </p:cNvSpPr>
          <p:nvPr>
            <p:ph idx="1"/>
          </p:nvPr>
        </p:nvSpPr>
        <p:spPr>
          <a:xfrm>
            <a:off x="457200" y="1295400"/>
            <a:ext cx="8229600" cy="4830763"/>
          </a:xfrm>
        </p:spPr>
        <p:txBody>
          <a:bodyPr/>
          <a:lstStyle/>
          <a:p>
            <a:pPr marL="0" indent="0">
              <a:buNone/>
            </a:pPr>
            <a:r>
              <a:rPr lang="en-US" dirty="0" smtClean="0"/>
              <a:t>21.  Assume that a dart you throw will land on  </a:t>
            </a:r>
            <a:br>
              <a:rPr lang="en-US" dirty="0" smtClean="0"/>
            </a:br>
            <a:r>
              <a:rPr lang="en-US" dirty="0" smtClean="0"/>
              <a:t>        the 1 foot square dartboard and is equally </a:t>
            </a:r>
            <a:br>
              <a:rPr lang="en-US" dirty="0" smtClean="0"/>
            </a:br>
            <a:r>
              <a:rPr lang="en-US" dirty="0" smtClean="0"/>
              <a:t>        likely to land at any point on the board.   </a:t>
            </a:r>
            <a:br>
              <a:rPr lang="en-US" dirty="0" smtClean="0"/>
            </a:br>
            <a:r>
              <a:rPr lang="en-US" dirty="0" smtClean="0"/>
              <a:t>        Find the probability of hitting each colored </a:t>
            </a:r>
            <a:br>
              <a:rPr lang="en-US" dirty="0" smtClean="0"/>
            </a:br>
            <a:r>
              <a:rPr lang="en-US" dirty="0" smtClean="0"/>
              <a:t>        region. The radii of the concentric circles </a:t>
            </a:r>
            <a:r>
              <a:rPr lang="en-US" dirty="0"/>
              <a:t> </a:t>
            </a:r>
            <a:r>
              <a:rPr lang="en-US" dirty="0" smtClean="0"/>
              <a:t> </a:t>
            </a:r>
            <a:br>
              <a:rPr lang="en-US" dirty="0" smtClean="0"/>
            </a:br>
            <a:r>
              <a:rPr lang="en-US" dirty="0" smtClean="0"/>
              <a:t>        are 1in, 2in, and 3 in.</a:t>
            </a:r>
          </a:p>
          <a:p>
            <a:pPr marL="0" indent="0">
              <a:buNone/>
            </a:pP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8900" y="3810000"/>
            <a:ext cx="3226900" cy="2931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2521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2060"/>
                </a:solidFill>
              </a:rPr>
              <a:t>Sample Space</a:t>
            </a:r>
            <a:endParaRPr lang="en-US" b="1" u="sng" dirty="0">
              <a:solidFill>
                <a:srgbClr val="002060"/>
              </a:solidFill>
            </a:endParaRPr>
          </a:p>
        </p:txBody>
      </p:sp>
      <p:sp>
        <p:nvSpPr>
          <p:cNvPr id="3" name="Content Placeholder 2"/>
          <p:cNvSpPr>
            <a:spLocks noGrp="1"/>
          </p:cNvSpPr>
          <p:nvPr>
            <p:ph idx="1"/>
          </p:nvPr>
        </p:nvSpPr>
        <p:spPr>
          <a:xfrm>
            <a:off x="457200" y="1600200"/>
            <a:ext cx="8229600" cy="4953000"/>
          </a:xfrm>
        </p:spPr>
        <p:txBody>
          <a:bodyPr>
            <a:normAutofit fontScale="92500"/>
          </a:bodyPr>
          <a:lstStyle/>
          <a:p>
            <a:r>
              <a:rPr lang="en-US" b="1" dirty="0" smtClean="0">
                <a:solidFill>
                  <a:srgbClr val="002060"/>
                </a:solidFill>
              </a:rPr>
              <a:t>is the set of ALL possible outcomes of an event</a:t>
            </a:r>
            <a:r>
              <a:rPr lang="en-US" dirty="0" smtClean="0">
                <a:solidFill>
                  <a:srgbClr val="002060"/>
                </a:solidFill>
              </a:rPr>
              <a:t>.</a:t>
            </a:r>
          </a:p>
          <a:p>
            <a:pPr marL="0" indent="0">
              <a:buNone/>
            </a:pPr>
            <a:endParaRPr lang="en-US" sz="1300" dirty="0" smtClean="0"/>
          </a:p>
          <a:p>
            <a:pPr marL="0" indent="0">
              <a:buNone/>
            </a:pPr>
            <a:r>
              <a:rPr lang="en-US" b="1" dirty="0" smtClean="0"/>
              <a:t>List the sample space, S,  for each of the following:</a:t>
            </a:r>
          </a:p>
          <a:p>
            <a:pPr lvl="1">
              <a:buNone/>
            </a:pPr>
            <a:r>
              <a:rPr lang="en-US" dirty="0" smtClean="0"/>
              <a:t>a. Tossing a coin.</a:t>
            </a:r>
          </a:p>
          <a:p>
            <a:pPr marL="914400" lvl="2" indent="0">
              <a:buNone/>
            </a:pPr>
            <a:r>
              <a:rPr lang="en-US" sz="3000" b="1" dirty="0" smtClean="0">
                <a:solidFill>
                  <a:srgbClr val="FF0000"/>
                </a:solidFill>
              </a:rPr>
              <a:t>S = {H, T}</a:t>
            </a:r>
          </a:p>
          <a:p>
            <a:pPr lvl="1">
              <a:buNone/>
            </a:pPr>
            <a:r>
              <a:rPr lang="en-US" dirty="0" smtClean="0"/>
              <a:t>b. Rolling a standard six-sided die.</a:t>
            </a:r>
          </a:p>
          <a:p>
            <a:pPr marL="914400" lvl="2" indent="0">
              <a:buNone/>
            </a:pPr>
            <a:r>
              <a:rPr lang="en-US" sz="3000" b="1" dirty="0" smtClean="0">
                <a:solidFill>
                  <a:srgbClr val="FF0000"/>
                </a:solidFill>
              </a:rPr>
              <a:t>S = {1, 2, 3 ,4, 5, 6}</a:t>
            </a:r>
          </a:p>
          <a:p>
            <a:pPr lvl="1">
              <a:buNone/>
            </a:pPr>
            <a:r>
              <a:rPr lang="en-US" dirty="0" smtClean="0"/>
              <a:t>c. Drawing a marble from a bag that contains two red, three blue and one white marble.</a:t>
            </a:r>
          </a:p>
          <a:p>
            <a:pPr marL="914400" lvl="2" indent="0">
              <a:buNone/>
            </a:pPr>
            <a:r>
              <a:rPr lang="en-US" sz="3000" b="1" dirty="0" smtClean="0">
                <a:solidFill>
                  <a:srgbClr val="FF0000"/>
                </a:solidFill>
              </a:rPr>
              <a:t>S = {red, red, blue, blue, blue, white}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Odds</a:t>
            </a:r>
            <a:endParaRPr lang="en-US" b="1"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The </a:t>
                </a:r>
                <a:r>
                  <a:rPr lang="en-US" b="1" dirty="0" smtClean="0">
                    <a:solidFill>
                      <a:srgbClr val="7030A0"/>
                    </a:solidFill>
                  </a:rPr>
                  <a:t>odds</a:t>
                </a:r>
                <a:r>
                  <a:rPr lang="en-US" dirty="0" smtClean="0"/>
                  <a:t> of an event occurring are equal to the </a:t>
                </a:r>
                <a:r>
                  <a:rPr lang="en-US" b="1" dirty="0" smtClean="0">
                    <a:solidFill>
                      <a:srgbClr val="7030A0"/>
                    </a:solidFill>
                  </a:rPr>
                  <a:t>ratio of favorable outcomes to unfavorable outcomes</a:t>
                </a:r>
                <a:r>
                  <a:rPr lang="en-US" dirty="0" smtClean="0"/>
                  <a:t>.</a:t>
                </a:r>
              </a:p>
              <a:p>
                <a:pPr algn="ctr">
                  <a:buNone/>
                </a:pPr>
                <a:r>
                  <a:rPr lang="en-US" dirty="0" smtClean="0"/>
                  <a:t>	</a:t>
                </a:r>
                <a14:m>
                  <m:oMath xmlns:m="http://schemas.openxmlformats.org/officeDocument/2006/math">
                    <m:r>
                      <a:rPr lang="en-US" sz="4000" b="1" i="1">
                        <a:latin typeface="Cambria Math"/>
                      </a:rPr>
                      <m:t>𝐎</m:t>
                    </m:r>
                    <m:r>
                      <a:rPr lang="en-US" sz="4000" b="1" i="0" smtClean="0">
                        <a:latin typeface="Cambria Math"/>
                      </a:rPr>
                      <m:t>𝐝𝐝𝐬</m:t>
                    </m:r>
                    <m:r>
                      <a:rPr lang="en-US" sz="4000" b="1" i="0" smtClean="0">
                        <a:latin typeface="Cambria Math"/>
                      </a:rPr>
                      <m:t>=</m:t>
                    </m:r>
                    <m:f>
                      <m:fPr>
                        <m:ctrlPr>
                          <a:rPr lang="en-US" sz="4000" b="1" i="1" smtClean="0">
                            <a:latin typeface="Cambria Math" panose="02040503050406030204" pitchFamily="18" charset="0"/>
                          </a:rPr>
                        </m:ctrlPr>
                      </m:fPr>
                      <m:num>
                        <m:r>
                          <a:rPr lang="en-US" sz="4000" b="1" i="1" smtClean="0">
                            <a:latin typeface="Cambria Math"/>
                          </a:rPr>
                          <m:t>𝑭𝒂𝒗𝒐𝒓𝒂𝒃𝒍𝒆</m:t>
                        </m:r>
                        <m:r>
                          <a:rPr lang="en-US" sz="4000" b="1" i="1" smtClean="0">
                            <a:latin typeface="Cambria Math"/>
                          </a:rPr>
                          <m:t> </m:t>
                        </m:r>
                        <m:r>
                          <a:rPr lang="en-US" sz="4000" b="1" i="1" smtClean="0">
                            <a:latin typeface="Cambria Math"/>
                          </a:rPr>
                          <m:t>𝑶𝒖𝒕𝒄𝒐𝒎𝒆𝒔</m:t>
                        </m:r>
                      </m:num>
                      <m:den>
                        <m:r>
                          <a:rPr lang="en-US" sz="4000" b="1" i="1" smtClean="0">
                            <a:latin typeface="Cambria Math"/>
                          </a:rPr>
                          <m:t>𝑼𝒏𝒇𝒂𝒗𝒐𝒓𝒂𝒃𝒍𝒆</m:t>
                        </m:r>
                        <m:r>
                          <a:rPr lang="en-US" sz="4000" b="1" i="1" smtClean="0">
                            <a:latin typeface="Cambria Math"/>
                          </a:rPr>
                          <m:t> </m:t>
                        </m:r>
                        <m:r>
                          <a:rPr lang="en-US" sz="4000" b="1" i="1" smtClean="0">
                            <a:latin typeface="Cambria Math"/>
                          </a:rPr>
                          <m:t>𝑶𝒖𝒕𝒄𝒐𝒎𝒆𝒔</m:t>
                        </m:r>
                      </m:den>
                    </m:f>
                  </m:oMath>
                </a14:m>
                <a:endParaRPr lang="en-US" sz="4000" b="1"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1752"/>
                </a:stretch>
              </a:blipFill>
            </p:spPr>
            <p:txBody>
              <a:bodyPr/>
              <a:lstStyle/>
              <a:p>
                <a:r>
                  <a:rPr lang="en-US">
                    <a:noFill/>
                  </a:rPr>
                  <a:t> </a:t>
                </a:r>
              </a:p>
            </p:txBody>
          </p:sp>
        </mc:Fallback>
      </mc:AlternateContent>
      <p:sp>
        <p:nvSpPr>
          <p:cNvPr id="4" name="TextBox 3"/>
          <p:cNvSpPr txBox="1"/>
          <p:nvPr/>
        </p:nvSpPr>
        <p:spPr>
          <a:xfrm>
            <a:off x="685800" y="5029200"/>
            <a:ext cx="7239000" cy="954107"/>
          </a:xfrm>
          <a:prstGeom prst="rect">
            <a:avLst/>
          </a:prstGeom>
          <a:noFill/>
        </p:spPr>
        <p:txBody>
          <a:bodyPr wrap="square" rtlCol="0">
            <a:spAutoFit/>
          </a:bodyPr>
          <a:lstStyle/>
          <a:p>
            <a:r>
              <a:rPr lang="en-US" sz="2800" dirty="0" smtClean="0"/>
              <a:t>Note: These are not the same as the probability of something happening</a:t>
            </a:r>
            <a:r>
              <a:rPr lang="en-US" dirty="0" smtClean="0"/>
              <a:t>. </a:t>
            </a:r>
            <a:endParaRPr lang="en-US" dirty="0"/>
          </a:p>
        </p:txBody>
      </p:sp>
    </p:spTree>
    <p:extLst>
      <p:ext uri="{BB962C8B-B14F-4D97-AF65-F5344CB8AC3E}">
        <p14:creationId xmlns:p14="http://schemas.microsoft.com/office/powerpoint/2010/main" val="34198158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None/>
            </a:pPr>
            <a:r>
              <a:rPr lang="en-US" dirty="0" smtClean="0"/>
              <a:t>22. The weather forecast for Saturday says there is a 75% chance of rain. What are the odds that it will rain on Saturday?</a:t>
            </a:r>
          </a:p>
          <a:p>
            <a:r>
              <a:rPr lang="en-US" dirty="0" smtClean="0"/>
              <a:t>What does the 75% in this problem mean?</a:t>
            </a:r>
          </a:p>
          <a:p>
            <a:pPr lvl="2"/>
            <a:r>
              <a:rPr lang="en-US" dirty="0" smtClean="0"/>
              <a:t>In 100 days where conditions were the same as Saturday, it rained on 75 of those days.</a:t>
            </a:r>
          </a:p>
          <a:p>
            <a:r>
              <a:rPr lang="en-US" dirty="0" smtClean="0"/>
              <a:t>The favorable outcome in this problem is that it rains:</a:t>
            </a:r>
          </a:p>
          <a:p>
            <a:pPr lvl="2"/>
            <a:r>
              <a:rPr lang="en-US" b="1" dirty="0" smtClean="0"/>
              <a:t>75 favorable outcomes, 25 unfavorable outcomes</a:t>
            </a:r>
          </a:p>
          <a:p>
            <a:pPr lvl="2"/>
            <a:r>
              <a:rPr lang="en-US" dirty="0" smtClean="0"/>
              <a:t>Odds(rain) = 75/25 or 3/1</a:t>
            </a:r>
          </a:p>
          <a:p>
            <a:r>
              <a:rPr lang="en-US" dirty="0" smtClean="0"/>
              <a:t>Should you make outdoor plans for Saturday?</a:t>
            </a:r>
          </a:p>
        </p:txBody>
      </p:sp>
    </p:spTree>
    <p:extLst>
      <p:ext uri="{BB962C8B-B14F-4D97-AF65-F5344CB8AC3E}">
        <p14:creationId xmlns:p14="http://schemas.microsoft.com/office/powerpoint/2010/main" val="1895806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None/>
            </a:pPr>
            <a:r>
              <a:rPr lang="en-US" dirty="0" smtClean="0"/>
              <a:t>23. What are the odds of drawing an ace at random from a standard deck of cards?</a:t>
            </a:r>
          </a:p>
          <a:p>
            <a:pPr>
              <a:buNone/>
            </a:pPr>
            <a:r>
              <a:rPr lang="en-US" dirty="0" smtClean="0"/>
              <a:t>Odds(ace) = 4/48 </a:t>
            </a:r>
          </a:p>
          <a:p>
            <a:pPr>
              <a:buNone/>
            </a:pPr>
            <a:r>
              <a:rPr lang="en-US" dirty="0" smtClean="0"/>
              <a:t>			= 1/12</a:t>
            </a:r>
            <a:endParaRPr lang="en-US" dirty="0"/>
          </a:p>
        </p:txBody>
      </p:sp>
    </p:spTree>
    <p:extLst>
      <p:ext uri="{BB962C8B-B14F-4D97-AF65-F5344CB8AC3E}">
        <p14:creationId xmlns:p14="http://schemas.microsoft.com/office/powerpoint/2010/main" val="977831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Honors Math 2 Assignment</a:t>
            </a:r>
            <a:endParaRPr lang="en-US" b="1" u="sng" dirty="0">
              <a:solidFill>
                <a:srgbClr val="FF0000"/>
              </a:solidFill>
            </a:endParaRPr>
          </a:p>
        </p:txBody>
      </p:sp>
      <p:sp>
        <p:nvSpPr>
          <p:cNvPr id="3" name="Content Placeholder 2"/>
          <p:cNvSpPr>
            <a:spLocks noGrp="1"/>
          </p:cNvSpPr>
          <p:nvPr>
            <p:ph idx="1"/>
          </p:nvPr>
        </p:nvSpPr>
        <p:spPr>
          <a:xfrm>
            <a:off x="381000" y="1447800"/>
            <a:ext cx="8458200" cy="4678363"/>
          </a:xfrm>
        </p:spPr>
        <p:txBody>
          <a:bodyPr/>
          <a:lstStyle/>
          <a:p>
            <a:pPr marL="0" indent="0" algn="ctr">
              <a:buNone/>
            </a:pPr>
            <a:endParaRPr lang="en-US" sz="1400" b="1" dirty="0" smtClean="0"/>
          </a:p>
          <a:p>
            <a:pPr marL="0" indent="0" algn="ctr">
              <a:buNone/>
            </a:pPr>
            <a:r>
              <a:rPr lang="en-US" sz="4400" b="1" dirty="0"/>
              <a:t>Math </a:t>
            </a:r>
            <a:r>
              <a:rPr lang="en-US" sz="4400" b="1" dirty="0" smtClean="0"/>
              <a:t>2 Unit </a:t>
            </a:r>
            <a:r>
              <a:rPr lang="en-US" sz="4400" b="1" dirty="0"/>
              <a:t>9 Lesson 1 Assignment</a:t>
            </a:r>
          </a:p>
          <a:p>
            <a:pPr marL="0" indent="0" algn="ctr">
              <a:buNone/>
            </a:pPr>
            <a:r>
              <a:rPr lang="en-US" sz="4400" b="1" dirty="0" smtClean="0"/>
              <a:t>“Sample </a:t>
            </a:r>
            <a:r>
              <a:rPr lang="en-US" sz="4400" b="1" dirty="0"/>
              <a:t>Space, Subsets, and</a:t>
            </a:r>
          </a:p>
          <a:p>
            <a:pPr marL="0" indent="0" algn="ctr">
              <a:buNone/>
            </a:pPr>
            <a:r>
              <a:rPr lang="en-US" sz="4400" b="1" dirty="0"/>
              <a:t>Basic Probability” </a:t>
            </a:r>
          </a:p>
          <a:p>
            <a:pPr marL="0" indent="0" algn="ctr">
              <a:buNone/>
            </a:pPr>
            <a:r>
              <a:rPr lang="en-US" sz="4400" b="1" dirty="0"/>
              <a:t>#1-12</a:t>
            </a:r>
          </a:p>
          <a:p>
            <a:pPr marL="0" indent="0">
              <a:buNone/>
            </a:pPr>
            <a:endParaRPr lang="en-US" dirty="0"/>
          </a:p>
        </p:txBody>
      </p:sp>
    </p:spTree>
    <p:extLst>
      <p:ext uri="{BB962C8B-B14F-4D97-AF65-F5344CB8AC3E}">
        <p14:creationId xmlns:p14="http://schemas.microsoft.com/office/powerpoint/2010/main" val="10205879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day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15730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7929" y="1905000"/>
            <a:ext cx="7772400" cy="2362200"/>
          </a:xfrm>
        </p:spPr>
        <p:txBody>
          <a:bodyPr>
            <a:normAutofit/>
          </a:bodyPr>
          <a:lstStyle/>
          <a:p>
            <a:r>
              <a:rPr lang="en-US" b="1" dirty="0" smtClean="0"/>
              <a:t>Lesson 2: </a:t>
            </a:r>
            <a:br>
              <a:rPr lang="en-US" b="1" dirty="0" smtClean="0"/>
            </a:br>
            <a:r>
              <a:rPr lang="en-US" b="1" dirty="0" smtClean="0"/>
              <a:t>“Probability of Independent and Dependent Events”</a:t>
            </a:r>
            <a:endParaRPr lang="en-US" b="1" dirty="0"/>
          </a:p>
        </p:txBody>
      </p:sp>
      <p:sp>
        <p:nvSpPr>
          <p:cNvPr id="4" name="Subtitle 2"/>
          <p:cNvSpPr txBox="1">
            <a:spLocks/>
          </p:cNvSpPr>
          <p:nvPr/>
        </p:nvSpPr>
        <p:spPr>
          <a:xfrm>
            <a:off x="1493729" y="571500"/>
            <a:ext cx="6400800" cy="685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4400" b="1" dirty="0" smtClean="0">
                <a:solidFill>
                  <a:srgbClr val="002060"/>
                </a:solidFill>
              </a:rPr>
              <a:t>Math 2 Unit 9 - Probability</a:t>
            </a:r>
            <a:endParaRPr lang="en-US" sz="4400" b="1" dirty="0">
              <a:solidFill>
                <a:srgbClr val="002060"/>
              </a:solidFill>
            </a:endParaRPr>
          </a:p>
        </p:txBody>
      </p:sp>
    </p:spTree>
    <p:extLst>
      <p:ext uri="{BB962C8B-B14F-4D97-AF65-F5344CB8AC3E}">
        <p14:creationId xmlns:p14="http://schemas.microsoft.com/office/powerpoint/2010/main" val="25496544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534400" cy="5287963"/>
          </a:xfrm>
        </p:spPr>
        <p:txBody>
          <a:bodyPr>
            <a:normAutofit/>
          </a:bodyPr>
          <a:lstStyle/>
          <a:p>
            <a:pPr marL="0" indent="0">
              <a:buNone/>
            </a:pPr>
            <a:r>
              <a:rPr lang="en-US" b="1" u="sng" dirty="0" smtClean="0">
                <a:solidFill>
                  <a:srgbClr val="C00000"/>
                </a:solidFill>
              </a:rPr>
              <a:t>Independent Events</a:t>
            </a:r>
            <a:r>
              <a:rPr lang="en-US" b="1" dirty="0" smtClean="0"/>
              <a:t>:</a:t>
            </a:r>
            <a:r>
              <a:rPr lang="en-US" dirty="0" smtClean="0"/>
              <a:t> two events are </a:t>
            </a:r>
            <a:r>
              <a:rPr lang="en-US" b="1" dirty="0" smtClean="0">
                <a:solidFill>
                  <a:srgbClr val="C00000"/>
                </a:solidFill>
              </a:rPr>
              <a:t>independent</a:t>
            </a:r>
            <a:r>
              <a:rPr lang="en-US" dirty="0" smtClean="0"/>
              <a:t> if the outcome of the first event has </a:t>
            </a:r>
            <a:r>
              <a:rPr lang="en-US" b="1" dirty="0" smtClean="0">
                <a:solidFill>
                  <a:srgbClr val="C00000"/>
                </a:solidFill>
              </a:rPr>
              <a:t>no affect </a:t>
            </a:r>
            <a:r>
              <a:rPr lang="en-US" dirty="0" smtClean="0"/>
              <a:t>on the outcome of the second event.</a:t>
            </a:r>
          </a:p>
          <a:p>
            <a:endParaRPr lang="en-US" sz="4800" dirty="0" smtClean="0"/>
          </a:p>
          <a:p>
            <a:pPr marL="0" indent="0">
              <a:buNone/>
            </a:pPr>
            <a:r>
              <a:rPr lang="en-US" b="1" u="sng" dirty="0" smtClean="0">
                <a:solidFill>
                  <a:srgbClr val="7030A0"/>
                </a:solidFill>
              </a:rPr>
              <a:t>Dependent Events</a:t>
            </a:r>
            <a:r>
              <a:rPr lang="en-US" b="1" dirty="0" smtClean="0"/>
              <a:t>: </a:t>
            </a:r>
            <a:r>
              <a:rPr lang="en-US" dirty="0" smtClean="0"/>
              <a:t>two events are </a:t>
            </a:r>
            <a:r>
              <a:rPr lang="en-US" b="1" dirty="0" smtClean="0">
                <a:solidFill>
                  <a:srgbClr val="7030A0"/>
                </a:solidFill>
              </a:rPr>
              <a:t>dependent</a:t>
            </a:r>
            <a:r>
              <a:rPr lang="en-US" dirty="0" smtClean="0"/>
              <a:t> if the outcome of the first event has </a:t>
            </a:r>
            <a:r>
              <a:rPr lang="en-US" b="1" dirty="0" smtClean="0">
                <a:solidFill>
                  <a:srgbClr val="7030A0"/>
                </a:solidFill>
              </a:rPr>
              <a:t>an affect </a:t>
            </a:r>
            <a:r>
              <a:rPr lang="en-US" dirty="0" smtClean="0"/>
              <a:t>on  the outcome of the second event.</a:t>
            </a:r>
            <a:endParaRPr lang="en-US" b="1" dirty="0" smtClean="0"/>
          </a:p>
          <a:p>
            <a:endParaRPr lang="en-US" dirty="0" smtClean="0"/>
          </a:p>
        </p:txBody>
      </p:sp>
    </p:spTree>
    <p:extLst>
      <p:ext uri="{BB962C8B-B14F-4D97-AF65-F5344CB8AC3E}">
        <p14:creationId xmlns:p14="http://schemas.microsoft.com/office/powerpoint/2010/main" val="33314053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002060"/>
                </a:solidFill>
              </a:rPr>
              <a:t>Determine whether the events are independent or dependent</a:t>
            </a:r>
            <a:r>
              <a:rPr lang="en-US" dirty="0">
                <a:solidFill>
                  <a:srgbClr val="002060"/>
                </a:solidFill>
              </a:rPr>
              <a:t>.</a:t>
            </a:r>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pPr marL="514350" indent="-514350">
              <a:buFont typeface="+mj-lt"/>
              <a:buAutoNum type="arabicPeriod"/>
            </a:pPr>
            <a:r>
              <a:rPr lang="en-US" dirty="0" smtClean="0"/>
              <a:t>Selecting a marble from a container and selecting a ace from a deck of cards.</a:t>
            </a:r>
          </a:p>
          <a:p>
            <a:pPr marL="800100" lvl="2" indent="0">
              <a:buNone/>
            </a:pPr>
            <a:r>
              <a:rPr lang="en-US" sz="3000" b="1" dirty="0" smtClean="0">
                <a:solidFill>
                  <a:srgbClr val="FF0000"/>
                </a:solidFill>
              </a:rPr>
              <a:t>Independent</a:t>
            </a:r>
          </a:p>
          <a:p>
            <a:pPr marL="514350" indent="-514350">
              <a:buFont typeface="+mj-lt"/>
              <a:buAutoNum type="arabicPeriod"/>
            </a:pPr>
            <a:r>
              <a:rPr lang="en-US" dirty="0" smtClean="0"/>
              <a:t>Choosing a jack from a deck of cards then choosing another jack, without replacing the first card.</a:t>
            </a:r>
          </a:p>
          <a:p>
            <a:pPr marL="800100" lvl="2" indent="0">
              <a:buNone/>
            </a:pPr>
            <a:r>
              <a:rPr lang="en-US" sz="3000" b="1" dirty="0" smtClean="0">
                <a:solidFill>
                  <a:srgbClr val="FF0000"/>
                </a:solidFill>
              </a:rPr>
              <a:t>Dependent</a:t>
            </a:r>
          </a:p>
          <a:p>
            <a:pPr marL="514350" indent="-514350">
              <a:buFont typeface="+mj-lt"/>
              <a:buAutoNum type="arabicPeriod"/>
            </a:pPr>
            <a:r>
              <a:rPr lang="en-US" dirty="0"/>
              <a:t>Rolling a number less than 4 on a die and rolling a number that is even on a second die.</a:t>
            </a:r>
          </a:p>
          <a:p>
            <a:pPr marL="800100" lvl="2" indent="0">
              <a:buNone/>
            </a:pPr>
            <a:r>
              <a:rPr lang="en-US" sz="3000" b="1" dirty="0">
                <a:solidFill>
                  <a:srgbClr val="FF0000"/>
                </a:solidFill>
              </a:rPr>
              <a:t>Independent</a:t>
            </a:r>
          </a:p>
          <a:p>
            <a:pPr marL="514350" indent="-514350">
              <a:buFont typeface="+mj-lt"/>
              <a:buAutoNum type="arabicPeriod"/>
            </a:pPr>
            <a:r>
              <a:rPr lang="en-US" dirty="0" smtClean="0"/>
              <a:t>A month is selected at random and a day of that month is selected at random.</a:t>
            </a:r>
          </a:p>
          <a:p>
            <a:pPr marL="800100" lvl="2" indent="0">
              <a:buNone/>
            </a:pPr>
            <a:r>
              <a:rPr lang="en-US" sz="3000" b="1" dirty="0" smtClean="0">
                <a:solidFill>
                  <a:srgbClr val="FF0000"/>
                </a:solidFill>
              </a:rPr>
              <a:t>Dependent</a:t>
            </a:r>
            <a:endParaRPr lang="en-US" sz="3000" b="1" dirty="0">
              <a:solidFill>
                <a:srgbClr val="FF0000"/>
              </a:solidFill>
            </a:endParaRPr>
          </a:p>
        </p:txBody>
      </p:sp>
    </p:spTree>
    <p:extLst>
      <p:ext uri="{BB962C8B-B14F-4D97-AF65-F5344CB8AC3E}">
        <p14:creationId xmlns:p14="http://schemas.microsoft.com/office/powerpoint/2010/main" val="51961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01"/>
            <a:ext cx="8229600" cy="1143000"/>
          </a:xfrm>
        </p:spPr>
        <p:txBody>
          <a:bodyPr/>
          <a:lstStyle/>
          <a:p>
            <a:r>
              <a:rPr lang="en-US" b="1" u="sng" dirty="0" smtClean="0">
                <a:solidFill>
                  <a:srgbClr val="C00000"/>
                </a:solidFill>
              </a:rPr>
              <a:t>Independent Events</a:t>
            </a:r>
            <a:endParaRPr lang="en-US" b="1" u="sng" dirty="0">
              <a:solidFill>
                <a:srgbClr val="C00000"/>
              </a:solidFill>
            </a:endParaRPr>
          </a:p>
        </p:txBody>
      </p:sp>
      <p:sp>
        <p:nvSpPr>
          <p:cNvPr id="3" name="Content Placeholder 2"/>
          <p:cNvSpPr>
            <a:spLocks noGrp="1"/>
          </p:cNvSpPr>
          <p:nvPr>
            <p:ph idx="1"/>
          </p:nvPr>
        </p:nvSpPr>
        <p:spPr>
          <a:xfrm>
            <a:off x="457200" y="990600"/>
            <a:ext cx="8305800" cy="4191000"/>
          </a:xfrm>
        </p:spPr>
        <p:txBody>
          <a:bodyPr>
            <a:normAutofit/>
          </a:bodyPr>
          <a:lstStyle/>
          <a:p>
            <a:pPr>
              <a:buNone/>
            </a:pPr>
            <a:r>
              <a:rPr lang="en-US" b="1" dirty="0" smtClean="0">
                <a:solidFill>
                  <a:srgbClr val="002060"/>
                </a:solidFill>
              </a:rPr>
              <a:t>Suppose a die is rolled and a coin is tossed. </a:t>
            </a:r>
            <a:endParaRPr lang="en-US" dirty="0" smtClean="0"/>
          </a:p>
          <a:p>
            <a:r>
              <a:rPr lang="en-US" sz="2400" dirty="0" smtClean="0"/>
              <a:t>How many outcomes are there for rolling the die?</a:t>
            </a:r>
          </a:p>
          <a:p>
            <a:pPr marL="914400" lvl="2" indent="0">
              <a:buNone/>
            </a:pPr>
            <a:r>
              <a:rPr lang="en-US" b="1" dirty="0" smtClean="0">
                <a:solidFill>
                  <a:srgbClr val="FF0000"/>
                </a:solidFill>
              </a:rPr>
              <a:t>6 outcomes</a:t>
            </a:r>
          </a:p>
          <a:p>
            <a:r>
              <a:rPr lang="en-US" sz="2400" dirty="0" smtClean="0"/>
              <a:t>How many outcomes are there for tossing the coin?</a:t>
            </a:r>
          </a:p>
          <a:p>
            <a:pPr marL="914400" lvl="2" indent="0">
              <a:buNone/>
            </a:pPr>
            <a:r>
              <a:rPr lang="en-US" b="1" dirty="0" smtClean="0">
                <a:solidFill>
                  <a:srgbClr val="FF0000"/>
                </a:solidFill>
              </a:rPr>
              <a:t>2 outcomes</a:t>
            </a:r>
          </a:p>
          <a:p>
            <a:r>
              <a:rPr lang="en-US" sz="2400" dirty="0" smtClean="0"/>
              <a:t>How many outcomes are there in the sample space of rolling the die and tossing the coin?</a:t>
            </a:r>
          </a:p>
          <a:p>
            <a:pPr marL="914400" lvl="2" indent="0">
              <a:buNone/>
            </a:pPr>
            <a:r>
              <a:rPr lang="en-US" b="1" dirty="0" smtClean="0">
                <a:solidFill>
                  <a:srgbClr val="FF0000"/>
                </a:solidFill>
              </a:rPr>
              <a:t>12 outcomes</a:t>
            </a:r>
          </a:p>
          <a:p>
            <a:pPr marL="287338" lvl="2" indent="-287338"/>
            <a:r>
              <a:rPr lang="en-US" dirty="0" smtClean="0"/>
              <a:t>Construct </a:t>
            </a:r>
            <a:r>
              <a:rPr lang="en-US" dirty="0"/>
              <a:t>a table to describe the sample </a:t>
            </a:r>
            <a:r>
              <a:rPr lang="en-US" dirty="0" smtClean="0"/>
              <a:t>space</a:t>
            </a:r>
            <a:r>
              <a:rPr lang="en-US" sz="3200" dirty="0" smtClean="0"/>
              <a:t>:</a:t>
            </a:r>
            <a:endParaRPr lang="en-US" sz="3200" dirty="0"/>
          </a:p>
        </p:txBody>
      </p:sp>
      <p:graphicFrame>
        <p:nvGraphicFramePr>
          <p:cNvPr id="6" name="Table 5"/>
          <p:cNvGraphicFramePr>
            <a:graphicFrameLocks noGrp="1"/>
          </p:cNvGraphicFramePr>
          <p:nvPr>
            <p:extLst>
              <p:ext uri="{D42A27DB-BD31-4B8C-83A1-F6EECF244321}">
                <p14:modId xmlns:p14="http://schemas.microsoft.com/office/powerpoint/2010/main" val="1255287150"/>
              </p:ext>
            </p:extLst>
          </p:nvPr>
        </p:nvGraphicFramePr>
        <p:xfrm>
          <a:off x="1295400" y="5181600"/>
          <a:ext cx="6553197" cy="1447800"/>
        </p:xfrm>
        <a:graphic>
          <a:graphicData uri="http://schemas.openxmlformats.org/drawingml/2006/table">
            <a:tbl>
              <a:tblPr firstRow="1" bandRow="1">
                <a:tableStyleId>{5C22544A-7EE6-4342-B048-85BDC9FD1C3A}</a:tableStyleId>
              </a:tblPr>
              <a:tblGrid>
                <a:gridCol w="936171"/>
                <a:gridCol w="936171"/>
                <a:gridCol w="936171"/>
                <a:gridCol w="936171"/>
                <a:gridCol w="936171"/>
                <a:gridCol w="936171"/>
                <a:gridCol w="936171"/>
              </a:tblGrid>
              <a:tr h="482600">
                <a:tc>
                  <a:txBody>
                    <a:bodyPr/>
                    <a:lstStyle/>
                    <a:p>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solidFill>
                            <a:schemeClr val="tx1"/>
                          </a:solidFill>
                        </a:rPr>
                        <a:t>1</a:t>
                      </a:r>
                      <a:endParaRPr lang="en-US" sz="2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solidFill>
                            <a:schemeClr val="tx1"/>
                          </a:solidFill>
                        </a:rPr>
                        <a:t>2</a:t>
                      </a:r>
                      <a:endParaRPr lang="en-US" sz="2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solidFill>
                            <a:schemeClr val="tx1"/>
                          </a:solidFill>
                        </a:rPr>
                        <a:t>3</a:t>
                      </a:r>
                      <a:endParaRPr lang="en-US" sz="2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solidFill>
                            <a:schemeClr val="tx1"/>
                          </a:solidFill>
                        </a:rPr>
                        <a:t>4</a:t>
                      </a:r>
                      <a:endParaRPr lang="en-US" sz="2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solidFill>
                            <a:schemeClr val="tx1"/>
                          </a:solidFill>
                        </a:rPr>
                        <a:t>5</a:t>
                      </a:r>
                      <a:endParaRPr lang="en-US" sz="2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solidFill>
                            <a:schemeClr val="tx1"/>
                          </a:solidFill>
                        </a:rPr>
                        <a:t>6</a:t>
                      </a:r>
                      <a:endParaRPr lang="en-US" sz="24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2600">
                <a:tc>
                  <a:txBody>
                    <a:bodyPr/>
                    <a:lstStyle/>
                    <a:p>
                      <a:pPr algn="ctr"/>
                      <a:r>
                        <a:rPr lang="en-US" sz="2400" b="1" dirty="0" smtClean="0"/>
                        <a:t>Head</a:t>
                      </a:r>
                      <a:endParaRPr lang="en-US"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solidFill>
                            <a:srgbClr val="FF0000"/>
                          </a:solidFill>
                        </a:rPr>
                        <a:t>1, H</a:t>
                      </a:r>
                      <a:endParaRPr lang="en-US" sz="2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solidFill>
                            <a:srgbClr val="FF0000"/>
                          </a:solidFill>
                        </a:rPr>
                        <a:t>2, H</a:t>
                      </a:r>
                      <a:endParaRPr lang="en-US" sz="2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solidFill>
                            <a:srgbClr val="FF0000"/>
                          </a:solidFill>
                        </a:rPr>
                        <a:t>3, H</a:t>
                      </a:r>
                      <a:endParaRPr lang="en-US" sz="2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solidFill>
                            <a:srgbClr val="FF0000"/>
                          </a:solidFill>
                        </a:rPr>
                        <a:t>4, H</a:t>
                      </a:r>
                      <a:endParaRPr lang="en-US" sz="2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solidFill>
                            <a:srgbClr val="FF0000"/>
                          </a:solidFill>
                        </a:rPr>
                        <a:t>5, H</a:t>
                      </a:r>
                      <a:endParaRPr lang="en-US" sz="2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solidFill>
                            <a:srgbClr val="FF0000"/>
                          </a:solidFill>
                        </a:rPr>
                        <a:t>6, H</a:t>
                      </a:r>
                      <a:endParaRPr lang="en-US" sz="2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2600">
                <a:tc>
                  <a:txBody>
                    <a:bodyPr/>
                    <a:lstStyle/>
                    <a:p>
                      <a:pPr algn="ctr"/>
                      <a:r>
                        <a:rPr lang="en-US" sz="2400" b="1" dirty="0" smtClean="0"/>
                        <a:t>Tail</a:t>
                      </a:r>
                      <a:endParaRPr lang="en-US"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solidFill>
                            <a:srgbClr val="FF0000"/>
                          </a:solidFill>
                        </a:rPr>
                        <a:t>1, T</a:t>
                      </a:r>
                      <a:endParaRPr lang="en-US" sz="2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solidFill>
                            <a:srgbClr val="FF0000"/>
                          </a:solidFill>
                        </a:rPr>
                        <a:t>2, T</a:t>
                      </a:r>
                      <a:endParaRPr lang="en-US" sz="2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solidFill>
                            <a:srgbClr val="FF0000"/>
                          </a:solidFill>
                        </a:rPr>
                        <a:t>3, T</a:t>
                      </a:r>
                      <a:endParaRPr lang="en-US" sz="2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solidFill>
                            <a:srgbClr val="FF0000"/>
                          </a:solidFill>
                        </a:rPr>
                        <a:t>4, T</a:t>
                      </a:r>
                      <a:endParaRPr lang="en-US" sz="2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solidFill>
                            <a:srgbClr val="FF0000"/>
                          </a:solidFill>
                        </a:rPr>
                        <a:t>5, T</a:t>
                      </a:r>
                      <a:endParaRPr lang="en-US" sz="2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solidFill>
                            <a:srgbClr val="FF0000"/>
                          </a:solidFill>
                        </a:rPr>
                        <a:t>6, T</a:t>
                      </a:r>
                      <a:endParaRPr lang="en-US" sz="2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16770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smtClean="0"/>
              <a:t>A fast food restaurant offers 5 sandwiches and 3 sides. How many different meals of a sandwich and side can you order?</a:t>
            </a:r>
            <a:endParaRPr lang="en-US" sz="3200" b="1" dirty="0"/>
          </a:p>
        </p:txBody>
      </p:sp>
      <p:sp>
        <p:nvSpPr>
          <p:cNvPr id="3" name="Content Placeholder 2"/>
          <p:cNvSpPr>
            <a:spLocks noGrp="1"/>
          </p:cNvSpPr>
          <p:nvPr>
            <p:ph idx="1"/>
          </p:nvPr>
        </p:nvSpPr>
        <p:spPr>
          <a:xfrm>
            <a:off x="457200" y="1752600"/>
            <a:ext cx="8229600" cy="4525963"/>
          </a:xfrm>
        </p:spPr>
        <p:txBody>
          <a:bodyPr/>
          <a:lstStyle/>
          <a:p>
            <a:r>
              <a:rPr lang="en-US" dirty="0" smtClean="0"/>
              <a:t>What is the number of outcomes in the sample space?</a:t>
            </a:r>
          </a:p>
          <a:p>
            <a:pPr marL="914400" lvl="2" indent="0">
              <a:buNone/>
            </a:pPr>
            <a:r>
              <a:rPr lang="en-US" sz="2800" b="1" dirty="0" smtClean="0">
                <a:solidFill>
                  <a:srgbClr val="FF0000"/>
                </a:solidFill>
              </a:rPr>
              <a:t>5 sandwiches · 3 sides = 15 meals</a:t>
            </a:r>
            <a:endParaRPr lang="en-US" sz="800" b="1" dirty="0" smtClean="0">
              <a:solidFill>
                <a:srgbClr val="FF0000"/>
              </a:solidFill>
            </a:endParaRPr>
          </a:p>
          <a:p>
            <a:r>
              <a:rPr lang="en-US" dirty="0" smtClean="0"/>
              <a:t>Make a table of the possible outcomes.</a:t>
            </a:r>
          </a:p>
          <a:p>
            <a:endParaRPr lang="en-US" dirty="0" smtClean="0"/>
          </a:p>
          <a:p>
            <a:endParaRPr lang="en-US" dirty="0" smtClean="0"/>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355397415"/>
              </p:ext>
            </p:extLst>
          </p:nvPr>
        </p:nvGraphicFramePr>
        <p:xfrm>
          <a:off x="1447800" y="3962400"/>
          <a:ext cx="6096000" cy="219456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pPr algn="ct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Sand. 1</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Sand. 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Sand. 3</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Sand.</a:t>
                      </a:r>
                      <a:r>
                        <a:rPr lang="en-US" sz="2400" baseline="0" dirty="0" smtClean="0"/>
                        <a:t> 4</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Sand.</a:t>
                      </a:r>
                      <a:r>
                        <a:rPr lang="en-US" sz="2400" baseline="0" dirty="0" smtClean="0"/>
                        <a:t> 5</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400" b="1" dirty="0" smtClean="0"/>
                        <a:t>Side A</a:t>
                      </a:r>
                      <a:endParaRPr lang="en-US"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solidFill>
                            <a:srgbClr val="FF0000"/>
                          </a:solidFill>
                        </a:rPr>
                        <a:t>1, A</a:t>
                      </a:r>
                      <a:endParaRPr lang="en-US" sz="2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solidFill>
                            <a:srgbClr val="FF0000"/>
                          </a:solidFill>
                        </a:rPr>
                        <a:t>2, A</a:t>
                      </a:r>
                      <a:endParaRPr lang="en-US" sz="2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solidFill>
                            <a:srgbClr val="FF0000"/>
                          </a:solidFill>
                        </a:rPr>
                        <a:t>3, A</a:t>
                      </a:r>
                      <a:endParaRPr lang="en-US" sz="2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solidFill>
                            <a:srgbClr val="FF0000"/>
                          </a:solidFill>
                        </a:rPr>
                        <a:t>4, A</a:t>
                      </a:r>
                      <a:endParaRPr lang="en-US" sz="2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solidFill>
                            <a:srgbClr val="FF0000"/>
                          </a:solidFill>
                        </a:rPr>
                        <a:t>5, A</a:t>
                      </a:r>
                      <a:endParaRPr lang="en-US" sz="2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400" b="1" dirty="0" smtClean="0"/>
                        <a:t>Side</a:t>
                      </a:r>
                      <a:r>
                        <a:rPr lang="en-US" sz="2400" b="1" baseline="0" dirty="0" smtClean="0"/>
                        <a:t> B</a:t>
                      </a:r>
                      <a:endParaRPr lang="en-US"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solidFill>
                            <a:srgbClr val="FF0000"/>
                          </a:solidFill>
                        </a:rPr>
                        <a:t>1, B</a:t>
                      </a:r>
                      <a:endParaRPr lang="en-US" sz="2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solidFill>
                            <a:srgbClr val="FF0000"/>
                          </a:solidFill>
                        </a:rPr>
                        <a:t>2, B</a:t>
                      </a:r>
                      <a:endParaRPr lang="en-US" sz="2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solidFill>
                            <a:srgbClr val="FF0000"/>
                          </a:solidFill>
                        </a:rPr>
                        <a:t>3, B</a:t>
                      </a:r>
                      <a:endParaRPr lang="en-US" sz="2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solidFill>
                            <a:srgbClr val="FF0000"/>
                          </a:solidFill>
                        </a:rPr>
                        <a:t>4, B</a:t>
                      </a:r>
                      <a:endParaRPr lang="en-US" sz="2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solidFill>
                            <a:srgbClr val="FF0000"/>
                          </a:solidFill>
                        </a:rPr>
                        <a:t>5, B</a:t>
                      </a:r>
                      <a:endParaRPr lang="en-US" sz="2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400" b="1" dirty="0" smtClean="0"/>
                        <a:t>Side</a:t>
                      </a:r>
                      <a:r>
                        <a:rPr lang="en-US" sz="2400" b="1" baseline="0" dirty="0" smtClean="0"/>
                        <a:t> C</a:t>
                      </a:r>
                      <a:endParaRPr lang="en-US"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solidFill>
                            <a:srgbClr val="FF0000"/>
                          </a:solidFill>
                        </a:rPr>
                        <a:t>1, C</a:t>
                      </a:r>
                      <a:endParaRPr lang="en-US" sz="2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solidFill>
                            <a:srgbClr val="FF0000"/>
                          </a:solidFill>
                        </a:rPr>
                        <a:t>2, C</a:t>
                      </a:r>
                      <a:endParaRPr lang="en-US" sz="2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solidFill>
                            <a:srgbClr val="FF0000"/>
                          </a:solidFill>
                        </a:rPr>
                        <a:t>3, C</a:t>
                      </a:r>
                      <a:endParaRPr lang="en-US" sz="2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solidFill>
                            <a:srgbClr val="FF0000"/>
                          </a:solidFill>
                        </a:rPr>
                        <a:t>4, C</a:t>
                      </a:r>
                      <a:endParaRPr lang="en-US" sz="2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smtClean="0">
                          <a:solidFill>
                            <a:srgbClr val="FF0000"/>
                          </a:solidFill>
                        </a:rPr>
                        <a:t>5, C</a:t>
                      </a:r>
                      <a:endParaRPr lang="en-US" sz="2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22767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Intersection and Union of Sets</a:t>
            </a:r>
            <a:endParaRPr lang="en-US" b="1" u="sng" dirty="0"/>
          </a:p>
        </p:txBody>
      </p:sp>
      <p:sp>
        <p:nvSpPr>
          <p:cNvPr id="3" name="Content Placeholder 2"/>
          <p:cNvSpPr>
            <a:spLocks noGrp="1"/>
          </p:cNvSpPr>
          <p:nvPr>
            <p:ph idx="1"/>
          </p:nvPr>
        </p:nvSpPr>
        <p:spPr/>
        <p:txBody>
          <a:bodyPr>
            <a:normAutofit lnSpcReduction="10000"/>
          </a:bodyPr>
          <a:lstStyle/>
          <a:p>
            <a:r>
              <a:rPr lang="en-US" dirty="0" smtClean="0"/>
              <a:t>The </a:t>
            </a:r>
            <a:r>
              <a:rPr lang="en-US" b="1" dirty="0" smtClean="0">
                <a:solidFill>
                  <a:srgbClr val="0070C0"/>
                </a:solidFill>
              </a:rPr>
              <a:t>intersection</a:t>
            </a:r>
            <a:r>
              <a:rPr lang="en-US" dirty="0" smtClean="0"/>
              <a:t> of two sets (</a:t>
            </a:r>
            <a:r>
              <a:rPr lang="en-US" b="1" dirty="0" smtClean="0">
                <a:solidFill>
                  <a:srgbClr val="0070C0"/>
                </a:solidFill>
              </a:rPr>
              <a:t>A </a:t>
            </a:r>
            <a:r>
              <a:rPr lang="en-US" b="1" dirty="0" smtClean="0">
                <a:solidFill>
                  <a:srgbClr val="0070C0"/>
                </a:solidFill>
                <a:sym typeface="Symbol"/>
              </a:rPr>
              <a:t> B</a:t>
            </a:r>
            <a:r>
              <a:rPr lang="en-US" dirty="0" smtClean="0">
                <a:sym typeface="Symbol"/>
              </a:rPr>
              <a:t>) is the set of </a:t>
            </a:r>
            <a:r>
              <a:rPr lang="en-US" b="1" dirty="0" smtClean="0">
                <a:solidFill>
                  <a:srgbClr val="0070C0"/>
                </a:solidFill>
                <a:sym typeface="Symbol"/>
              </a:rPr>
              <a:t>all the elements in both set A AND set B</a:t>
            </a:r>
            <a:r>
              <a:rPr lang="en-US" dirty="0" smtClean="0">
                <a:sym typeface="Symbol"/>
              </a:rPr>
              <a:t>.</a:t>
            </a:r>
          </a:p>
          <a:p>
            <a:r>
              <a:rPr lang="en-US" dirty="0" smtClean="0">
                <a:sym typeface="Symbol"/>
              </a:rPr>
              <a:t>The </a:t>
            </a:r>
            <a:r>
              <a:rPr lang="en-US" b="1" dirty="0" smtClean="0">
                <a:solidFill>
                  <a:srgbClr val="C00000"/>
                </a:solidFill>
                <a:sym typeface="Symbol"/>
              </a:rPr>
              <a:t>union</a:t>
            </a:r>
            <a:r>
              <a:rPr lang="en-US" dirty="0" smtClean="0">
                <a:sym typeface="Symbol"/>
              </a:rPr>
              <a:t> of two sets (</a:t>
            </a:r>
            <a:r>
              <a:rPr lang="en-US" b="1" dirty="0" smtClean="0">
                <a:solidFill>
                  <a:srgbClr val="C00000"/>
                </a:solidFill>
                <a:sym typeface="Symbol"/>
              </a:rPr>
              <a:t>A  B</a:t>
            </a:r>
            <a:r>
              <a:rPr lang="en-US" dirty="0" smtClean="0">
                <a:sym typeface="Symbol"/>
              </a:rPr>
              <a:t>) is the set of     </a:t>
            </a:r>
            <a:r>
              <a:rPr lang="en-US" b="1" dirty="0" smtClean="0">
                <a:solidFill>
                  <a:srgbClr val="C00000"/>
                </a:solidFill>
                <a:sym typeface="Symbol"/>
              </a:rPr>
              <a:t>all the elements in set A OR set B.</a:t>
            </a:r>
          </a:p>
          <a:p>
            <a:r>
              <a:rPr lang="en-US" dirty="0" smtClean="0">
                <a:sym typeface="Symbol"/>
              </a:rPr>
              <a:t>Example: Given the following sets A and B, </a:t>
            </a:r>
            <a:br>
              <a:rPr lang="en-US" dirty="0" smtClean="0">
                <a:sym typeface="Symbol"/>
              </a:rPr>
            </a:br>
            <a:r>
              <a:rPr lang="en-US" dirty="0" smtClean="0">
                <a:sym typeface="Symbol"/>
              </a:rPr>
              <a:t>                 find </a:t>
            </a:r>
            <a:r>
              <a:rPr lang="en-US" b="1" dirty="0" smtClean="0">
                <a:solidFill>
                  <a:srgbClr val="0070C0"/>
                </a:solidFill>
                <a:sym typeface="Symbol"/>
              </a:rPr>
              <a:t>A  B </a:t>
            </a:r>
            <a:r>
              <a:rPr lang="en-US" dirty="0" smtClean="0">
                <a:sym typeface="Symbol"/>
              </a:rPr>
              <a:t>and </a:t>
            </a:r>
            <a:r>
              <a:rPr lang="en-US" b="1" dirty="0" smtClean="0">
                <a:solidFill>
                  <a:srgbClr val="C00000"/>
                </a:solidFill>
                <a:sym typeface="Symbol"/>
              </a:rPr>
              <a:t>A  B.</a:t>
            </a:r>
          </a:p>
          <a:p>
            <a:pPr lvl="1">
              <a:buNone/>
            </a:pPr>
            <a:r>
              <a:rPr lang="en-US" dirty="0" smtClean="0">
                <a:sym typeface="Symbol"/>
              </a:rPr>
              <a:t>	</a:t>
            </a:r>
            <a:r>
              <a:rPr lang="en-US" b="1" dirty="0" smtClean="0">
                <a:sym typeface="Symbol"/>
              </a:rPr>
              <a:t>A = {1,3,5,7,9,11,13,15}    B = {0,3,6,9,12,15}</a:t>
            </a:r>
          </a:p>
          <a:p>
            <a:pPr lvl="1">
              <a:buNone/>
            </a:pPr>
            <a:r>
              <a:rPr lang="en-US" dirty="0">
                <a:sym typeface="Symbol"/>
              </a:rPr>
              <a:t>	</a:t>
            </a:r>
            <a:r>
              <a:rPr lang="en-US" b="1" dirty="0" smtClean="0">
                <a:solidFill>
                  <a:srgbClr val="0070C0"/>
                </a:solidFill>
                <a:sym typeface="Symbol"/>
              </a:rPr>
              <a:t>A  B = {3, 9, 15}</a:t>
            </a:r>
            <a:endParaRPr lang="en-US" b="1" dirty="0">
              <a:solidFill>
                <a:srgbClr val="0070C0"/>
              </a:solidFill>
              <a:sym typeface="Symbol"/>
            </a:endParaRPr>
          </a:p>
          <a:p>
            <a:pPr lvl="1">
              <a:buNone/>
            </a:pPr>
            <a:r>
              <a:rPr lang="en-US" dirty="0" smtClean="0">
                <a:sym typeface="Symbol"/>
              </a:rPr>
              <a:t>	</a:t>
            </a:r>
            <a:r>
              <a:rPr lang="en-US" b="1" dirty="0" smtClean="0">
                <a:solidFill>
                  <a:srgbClr val="C00000"/>
                </a:solidFill>
                <a:sym typeface="Symbol"/>
              </a:rPr>
              <a:t>A  B = {0, 1 , 3, 5, 6, 7, 9, 11, 12, 13, 15}</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05800" cy="5105400"/>
          </a:xfrm>
        </p:spPr>
        <p:txBody>
          <a:bodyPr>
            <a:normAutofit fontScale="55000" lnSpcReduction="20000"/>
          </a:bodyPr>
          <a:lstStyle/>
          <a:p>
            <a:pPr marL="514350" indent="-514350">
              <a:buNone/>
            </a:pPr>
            <a:r>
              <a:rPr lang="en-US" sz="4400" b="1" dirty="0">
                <a:solidFill>
                  <a:srgbClr val="002060"/>
                </a:solidFill>
              </a:rPr>
              <a:t>Suppose a die is rolled </a:t>
            </a:r>
            <a:r>
              <a:rPr lang="en-US" sz="4400" b="1" dirty="0" smtClean="0">
                <a:solidFill>
                  <a:srgbClr val="002060"/>
                </a:solidFill>
              </a:rPr>
              <a:t>and </a:t>
            </a:r>
            <a:r>
              <a:rPr lang="en-US" sz="4400" b="1" dirty="0">
                <a:solidFill>
                  <a:srgbClr val="002060"/>
                </a:solidFill>
              </a:rPr>
              <a:t>a coin is </a:t>
            </a:r>
            <a:r>
              <a:rPr lang="en-US" sz="4400" b="1" dirty="0" smtClean="0">
                <a:solidFill>
                  <a:srgbClr val="002060"/>
                </a:solidFill>
              </a:rPr>
              <a:t>tossed find each </a:t>
            </a:r>
            <a:r>
              <a:rPr lang="en-US" sz="4400" b="1" dirty="0" smtClean="0">
                <a:solidFill>
                  <a:srgbClr val="002060"/>
                </a:solidFill>
                <a:sym typeface="Symbol"/>
              </a:rPr>
              <a:t>probability.</a:t>
            </a:r>
          </a:p>
          <a:p>
            <a:pPr marL="514350" indent="-514350">
              <a:buNone/>
            </a:pPr>
            <a:r>
              <a:rPr lang="en-US" sz="4400" dirty="0" smtClean="0">
                <a:sym typeface="Symbol"/>
              </a:rPr>
              <a:t>1. P(rolling a 3)</a:t>
            </a:r>
          </a:p>
          <a:p>
            <a:pPr marL="514350" indent="-514350">
              <a:buNone/>
            </a:pPr>
            <a:r>
              <a:rPr lang="en-US" sz="4400" dirty="0" smtClean="0">
                <a:sym typeface="Symbol"/>
              </a:rPr>
              <a:t>	</a:t>
            </a:r>
            <a:r>
              <a:rPr lang="en-US" sz="4400" b="1" dirty="0" smtClean="0">
                <a:solidFill>
                  <a:srgbClr val="FF0000"/>
                </a:solidFill>
                <a:sym typeface="Symbol"/>
              </a:rPr>
              <a:t>2/12 = 1/6</a:t>
            </a:r>
          </a:p>
          <a:p>
            <a:pPr marL="514350" indent="-514350">
              <a:buNone/>
            </a:pPr>
            <a:r>
              <a:rPr lang="en-US" sz="4400" dirty="0" smtClean="0">
                <a:sym typeface="Symbol"/>
              </a:rPr>
              <a:t>2. P(tails)</a:t>
            </a:r>
          </a:p>
          <a:p>
            <a:pPr marL="514350" indent="-514350">
              <a:buNone/>
            </a:pPr>
            <a:r>
              <a:rPr lang="en-US" sz="4400" dirty="0" smtClean="0">
                <a:sym typeface="Symbol"/>
              </a:rPr>
              <a:t>	</a:t>
            </a:r>
            <a:r>
              <a:rPr lang="en-US" sz="4400" b="1" dirty="0" smtClean="0">
                <a:solidFill>
                  <a:srgbClr val="FF0000"/>
                </a:solidFill>
                <a:sym typeface="Symbol"/>
              </a:rPr>
              <a:t>6/12 = 1/2</a:t>
            </a:r>
          </a:p>
          <a:p>
            <a:pPr marL="514350" indent="-514350">
              <a:buNone/>
            </a:pPr>
            <a:r>
              <a:rPr lang="en-US" sz="4400" dirty="0" smtClean="0">
                <a:sym typeface="Symbol"/>
              </a:rPr>
              <a:t>3. P(rolling a 3 AND getting tails)</a:t>
            </a:r>
          </a:p>
          <a:p>
            <a:pPr marL="514350" indent="-514350">
              <a:buNone/>
            </a:pPr>
            <a:r>
              <a:rPr lang="en-US" sz="4400" dirty="0" smtClean="0">
                <a:sym typeface="Symbol"/>
              </a:rPr>
              <a:t>	</a:t>
            </a:r>
            <a:r>
              <a:rPr lang="en-US" sz="4400" b="1" dirty="0" smtClean="0">
                <a:solidFill>
                  <a:srgbClr val="FF0000"/>
                </a:solidFill>
                <a:sym typeface="Symbol"/>
              </a:rPr>
              <a:t>1/12</a:t>
            </a:r>
          </a:p>
          <a:p>
            <a:pPr marL="514350" indent="-514350">
              <a:buNone/>
            </a:pPr>
            <a:r>
              <a:rPr lang="en-US" sz="4400" dirty="0" smtClean="0">
                <a:sym typeface="Symbol"/>
              </a:rPr>
              <a:t>4. P(rolling an even)</a:t>
            </a:r>
          </a:p>
          <a:p>
            <a:pPr marL="514350" indent="-514350">
              <a:buNone/>
            </a:pPr>
            <a:r>
              <a:rPr lang="en-US" sz="4400" dirty="0" smtClean="0">
                <a:sym typeface="Symbol"/>
              </a:rPr>
              <a:t>	</a:t>
            </a:r>
            <a:r>
              <a:rPr lang="en-US" sz="4400" b="1" dirty="0" smtClean="0">
                <a:solidFill>
                  <a:srgbClr val="FF0000"/>
                </a:solidFill>
                <a:sym typeface="Symbol"/>
              </a:rPr>
              <a:t>6/12 = 1/2</a:t>
            </a:r>
          </a:p>
          <a:p>
            <a:pPr marL="514350" indent="-514350">
              <a:buNone/>
            </a:pPr>
            <a:r>
              <a:rPr lang="en-US" sz="4400" dirty="0" smtClean="0">
                <a:sym typeface="Symbol"/>
              </a:rPr>
              <a:t>5. P(heads)</a:t>
            </a:r>
          </a:p>
          <a:p>
            <a:pPr marL="514350" indent="-514350">
              <a:buNone/>
            </a:pPr>
            <a:r>
              <a:rPr lang="en-US" sz="4400" dirty="0" smtClean="0">
                <a:sym typeface="Symbol"/>
              </a:rPr>
              <a:t>	</a:t>
            </a:r>
            <a:r>
              <a:rPr lang="en-US" sz="4400" b="1" dirty="0" smtClean="0">
                <a:solidFill>
                  <a:srgbClr val="FF0000"/>
                </a:solidFill>
                <a:sym typeface="Symbol"/>
              </a:rPr>
              <a:t>6/12 = 1/2</a:t>
            </a:r>
          </a:p>
          <a:p>
            <a:pPr marL="514350" indent="-514350">
              <a:buNone/>
            </a:pPr>
            <a:r>
              <a:rPr lang="en-US" sz="4400" dirty="0" smtClean="0">
                <a:sym typeface="Symbol"/>
              </a:rPr>
              <a:t>6. P(rolling an even AND getting heads)</a:t>
            </a:r>
          </a:p>
          <a:p>
            <a:pPr marL="514350" indent="-514350">
              <a:buNone/>
            </a:pPr>
            <a:r>
              <a:rPr lang="en-US" sz="4400" dirty="0" smtClean="0">
                <a:sym typeface="Symbol"/>
              </a:rPr>
              <a:t>	</a:t>
            </a:r>
            <a:r>
              <a:rPr lang="en-US" sz="4400" b="1" dirty="0" smtClean="0">
                <a:solidFill>
                  <a:srgbClr val="FF0000"/>
                </a:solidFill>
                <a:sym typeface="Symbol"/>
              </a:rPr>
              <a:t>3/12 or 1/4</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755173801"/>
              </p:ext>
            </p:extLst>
          </p:nvPr>
        </p:nvGraphicFramePr>
        <p:xfrm>
          <a:off x="1600200" y="304800"/>
          <a:ext cx="6095999" cy="1188720"/>
        </p:xfrm>
        <a:graphic>
          <a:graphicData uri="http://schemas.openxmlformats.org/drawingml/2006/table">
            <a:tbl>
              <a:tblPr firstRow="1" bandRow="1">
                <a:tableStyleId>{5C22544A-7EE6-4342-B048-85BDC9FD1C3A}</a:tableStyleId>
              </a:tblPr>
              <a:tblGrid>
                <a:gridCol w="870857"/>
                <a:gridCol w="870857"/>
                <a:gridCol w="870857"/>
                <a:gridCol w="870857"/>
                <a:gridCol w="870857"/>
                <a:gridCol w="870857"/>
                <a:gridCol w="870857"/>
              </a:tblGrid>
              <a:tr h="370840">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chemeClr val="tx1"/>
                          </a:solidFill>
                        </a:rPr>
                        <a:t>1</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chemeClr val="tx1"/>
                          </a:solidFill>
                        </a:rPr>
                        <a:t>2</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chemeClr val="tx1"/>
                          </a:solidFill>
                        </a:rPr>
                        <a:t>3</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chemeClr val="tx1"/>
                          </a:solidFill>
                        </a:rPr>
                        <a:t>4</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chemeClr val="tx1"/>
                          </a:solidFill>
                        </a:rPr>
                        <a:t>5</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chemeClr val="tx1"/>
                          </a:solidFill>
                        </a:rPr>
                        <a:t>6</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b="1" dirty="0" smtClean="0"/>
                        <a:t>Head</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1, H</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2, H</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3, H</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4, H</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5, H</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6, H</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b="1" dirty="0" smtClean="0"/>
                        <a:t>Tail</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1, T</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2, T</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3, T</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4, T</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5, T</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6, T</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53097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 calcmode="lin" valueType="num">
                                      <p:cBhvr additive="base">
                                        <p:cTn id="3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solidFill>
                  <a:srgbClr val="C00000"/>
                </a:solidFill>
              </a:rPr>
              <a:t>Probability of Independent Events</a:t>
            </a:r>
            <a:endParaRPr lang="en-US" b="1" u="sng" dirty="0">
              <a:solidFill>
                <a:srgbClr val="C00000"/>
              </a:solidFill>
            </a:endParaRPr>
          </a:p>
        </p:txBody>
      </p:sp>
      <p:sp>
        <p:nvSpPr>
          <p:cNvPr id="3" name="Content Placeholder 2"/>
          <p:cNvSpPr>
            <a:spLocks noGrp="1"/>
          </p:cNvSpPr>
          <p:nvPr>
            <p:ph idx="1"/>
          </p:nvPr>
        </p:nvSpPr>
        <p:spPr/>
        <p:txBody>
          <a:bodyPr/>
          <a:lstStyle/>
          <a:p>
            <a:r>
              <a:rPr lang="en-US" dirty="0" smtClean="0"/>
              <a:t>The probability of </a:t>
            </a:r>
            <a:r>
              <a:rPr lang="en-US" b="1" dirty="0" smtClean="0">
                <a:solidFill>
                  <a:srgbClr val="C00000"/>
                </a:solidFill>
              </a:rPr>
              <a:t>two independent events </a:t>
            </a:r>
            <a:r>
              <a:rPr lang="en-US" dirty="0" smtClean="0"/>
              <a:t>occurring can be found by the following formula:</a:t>
            </a:r>
          </a:p>
          <a:p>
            <a:endParaRPr lang="en-US" sz="1800" dirty="0" smtClean="0"/>
          </a:p>
          <a:p>
            <a:pPr algn="ctr">
              <a:buNone/>
            </a:pPr>
            <a:r>
              <a:rPr lang="en-US" sz="4400" b="1" dirty="0" smtClean="0">
                <a:solidFill>
                  <a:srgbClr val="C00000"/>
                </a:solidFill>
              </a:rPr>
              <a:t>P(A </a:t>
            </a:r>
            <a:r>
              <a:rPr lang="en-US" sz="4400" b="1" dirty="0" smtClean="0">
                <a:solidFill>
                  <a:srgbClr val="C00000"/>
                </a:solidFill>
                <a:sym typeface="Symbol"/>
              </a:rPr>
              <a:t>and B) = P(A) · P(B)</a:t>
            </a:r>
            <a:endParaRPr lang="en-US" sz="4400" b="1" dirty="0">
              <a:solidFill>
                <a:srgbClr val="C00000"/>
              </a:solidFill>
            </a:endParaRPr>
          </a:p>
        </p:txBody>
      </p:sp>
    </p:spTree>
    <p:extLst>
      <p:ext uri="{BB962C8B-B14F-4D97-AF65-F5344CB8AC3E}">
        <p14:creationId xmlns:p14="http://schemas.microsoft.com/office/powerpoint/2010/main" val="11182648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C00000"/>
                </a:solidFill>
              </a:rPr>
              <a:t>Independent Events - Examples</a:t>
            </a:r>
            <a:endParaRPr lang="en-US" b="1" u="sng" dirty="0">
              <a:solidFill>
                <a:srgbClr val="C00000"/>
              </a:solidFill>
            </a:endParaRPr>
          </a:p>
        </p:txBody>
      </p:sp>
      <p:sp>
        <p:nvSpPr>
          <p:cNvPr id="3" name="Content Placeholder 2"/>
          <p:cNvSpPr>
            <a:spLocks noGrp="1"/>
          </p:cNvSpPr>
          <p:nvPr>
            <p:ph idx="1"/>
          </p:nvPr>
        </p:nvSpPr>
        <p:spPr>
          <a:xfrm>
            <a:off x="457200" y="1295400"/>
            <a:ext cx="8229600" cy="5029200"/>
          </a:xfrm>
        </p:spPr>
        <p:txBody>
          <a:bodyPr>
            <a:normAutofit/>
          </a:bodyPr>
          <a:lstStyle/>
          <a:p>
            <a:pPr marL="514350" indent="-514350">
              <a:buAutoNum type="arabicPeriod"/>
            </a:pPr>
            <a:r>
              <a:rPr lang="en-US" b="1" dirty="0" smtClean="0"/>
              <a:t>At City High School, 30% of students have part-time jobs and 25% of students are on the honor roll. What is the probability that a student chosen at random has a part-time job and is on the honor roll?.</a:t>
            </a:r>
          </a:p>
          <a:p>
            <a:pPr marL="914400" lvl="1" indent="-514350">
              <a:buNone/>
            </a:pPr>
            <a:r>
              <a:rPr lang="en-US" b="1" dirty="0" smtClean="0">
                <a:solidFill>
                  <a:srgbClr val="FF0000"/>
                </a:solidFill>
              </a:rPr>
              <a:t>P(PT job and honor roll) = P(PT job) · P(honor roll) </a:t>
            </a:r>
          </a:p>
          <a:p>
            <a:pPr marL="914400" lvl="1" indent="-514350">
              <a:buNone/>
            </a:pPr>
            <a:r>
              <a:rPr lang="en-US" b="1" dirty="0">
                <a:solidFill>
                  <a:srgbClr val="FF0000"/>
                </a:solidFill>
              </a:rPr>
              <a:t>	</a:t>
            </a:r>
            <a:r>
              <a:rPr lang="en-US" b="1" dirty="0" smtClean="0">
                <a:solidFill>
                  <a:srgbClr val="FF0000"/>
                </a:solidFill>
              </a:rPr>
              <a:t>			    = </a:t>
            </a:r>
            <a:r>
              <a:rPr lang="en-US" b="1" dirty="0">
                <a:solidFill>
                  <a:srgbClr val="FF0000"/>
                </a:solidFill>
              </a:rPr>
              <a:t>0</a:t>
            </a:r>
            <a:r>
              <a:rPr lang="en-US" b="1" dirty="0" smtClean="0">
                <a:solidFill>
                  <a:srgbClr val="FF0000"/>
                </a:solidFill>
              </a:rPr>
              <a:t>.30 · 0.25 = 0.075</a:t>
            </a:r>
          </a:p>
          <a:p>
            <a:pPr marL="914400" lvl="1" indent="-514350">
              <a:buNone/>
            </a:pPr>
            <a:r>
              <a:rPr lang="en-US" dirty="0" smtClean="0"/>
              <a:t>	</a:t>
            </a:r>
            <a:r>
              <a:rPr lang="en-US" b="1" dirty="0" smtClean="0">
                <a:solidFill>
                  <a:srgbClr val="002060"/>
                </a:solidFill>
              </a:rPr>
              <a:t>There is a 7.5% probability that a student chosen at random will have a part-time job and be on the honor roll.</a:t>
            </a:r>
            <a:endParaRPr lang="en-US" b="1" dirty="0">
              <a:solidFill>
                <a:srgbClr val="002060"/>
              </a:solidFill>
            </a:endParaRPr>
          </a:p>
        </p:txBody>
      </p:sp>
    </p:spTree>
    <p:extLst>
      <p:ext uri="{BB962C8B-B14F-4D97-AF65-F5344CB8AC3E}">
        <p14:creationId xmlns:p14="http://schemas.microsoft.com/office/powerpoint/2010/main" val="1181990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noAutofit/>
          </a:bodyPr>
          <a:lstStyle/>
          <a:p>
            <a:pPr algn="l"/>
            <a:r>
              <a:rPr lang="en-US" sz="3200" b="1" dirty="0" smtClean="0"/>
              <a:t>2.  Suppose a card is chosen at random from a deck of cards, replaced, and a second card is chosen. </a:t>
            </a:r>
            <a:r>
              <a:rPr lang="en-US" sz="3200" b="1" dirty="0"/>
              <a:t>What is the probability that both cards are 7s?</a:t>
            </a:r>
            <a:r>
              <a:rPr lang="en-US" sz="3200" dirty="0"/>
              <a:t/>
            </a:r>
            <a:br>
              <a:rPr lang="en-US" sz="3200" dirty="0"/>
            </a:br>
            <a:endParaRPr lang="en-US" sz="3200" b="1" dirty="0"/>
          </a:p>
        </p:txBody>
      </p:sp>
      <p:sp>
        <p:nvSpPr>
          <p:cNvPr id="3" name="Content Placeholder 2"/>
          <p:cNvSpPr>
            <a:spLocks noGrp="1"/>
          </p:cNvSpPr>
          <p:nvPr>
            <p:ph idx="1"/>
          </p:nvPr>
        </p:nvSpPr>
        <p:spPr>
          <a:xfrm>
            <a:off x="457200" y="2438400"/>
            <a:ext cx="8229600" cy="4114800"/>
          </a:xfrm>
        </p:spPr>
        <p:txBody>
          <a:bodyPr>
            <a:normAutofit/>
          </a:bodyPr>
          <a:lstStyle/>
          <a:p>
            <a:pPr marL="914400" lvl="2" indent="0">
              <a:buNone/>
            </a:pPr>
            <a:r>
              <a:rPr lang="en-US" sz="2800" b="1" dirty="0" smtClean="0">
                <a:solidFill>
                  <a:srgbClr val="FF0000"/>
                </a:solidFill>
              </a:rPr>
              <a:t>P(1</a:t>
            </a:r>
            <a:r>
              <a:rPr lang="en-US" sz="2800" b="1" baseline="30000" dirty="0" smtClean="0">
                <a:solidFill>
                  <a:srgbClr val="FF0000"/>
                </a:solidFill>
              </a:rPr>
              <a:t>st</a:t>
            </a:r>
            <a:r>
              <a:rPr lang="en-US" sz="2800" b="1" dirty="0" smtClean="0">
                <a:solidFill>
                  <a:srgbClr val="FF0000"/>
                </a:solidFill>
              </a:rPr>
              <a:t> card 7) = 4/52 = 1/13</a:t>
            </a:r>
          </a:p>
          <a:p>
            <a:pPr marL="914400" lvl="2" indent="0">
              <a:buNone/>
            </a:pPr>
            <a:endParaRPr lang="en-US" sz="1000" b="1" dirty="0">
              <a:solidFill>
                <a:srgbClr val="FF0000"/>
              </a:solidFill>
            </a:endParaRPr>
          </a:p>
          <a:p>
            <a:pPr marL="914400" lvl="2" indent="0">
              <a:buNone/>
            </a:pPr>
            <a:r>
              <a:rPr lang="en-US" sz="2800" b="1" dirty="0" smtClean="0">
                <a:solidFill>
                  <a:srgbClr val="FF0000"/>
                </a:solidFill>
              </a:rPr>
              <a:t>P(2</a:t>
            </a:r>
            <a:r>
              <a:rPr lang="en-US" sz="2800" b="1" baseline="30000" dirty="0" smtClean="0">
                <a:solidFill>
                  <a:srgbClr val="FF0000"/>
                </a:solidFill>
              </a:rPr>
              <a:t>nd</a:t>
            </a:r>
            <a:r>
              <a:rPr lang="en-US" sz="2800" b="1" dirty="0" smtClean="0">
                <a:solidFill>
                  <a:srgbClr val="FF0000"/>
                </a:solidFill>
              </a:rPr>
              <a:t> card </a:t>
            </a:r>
            <a:r>
              <a:rPr lang="en-US" sz="2800" b="1" dirty="0">
                <a:solidFill>
                  <a:srgbClr val="FF0000"/>
                </a:solidFill>
              </a:rPr>
              <a:t>7) = </a:t>
            </a:r>
            <a:r>
              <a:rPr lang="en-US" sz="2800" b="1" dirty="0" smtClean="0">
                <a:solidFill>
                  <a:srgbClr val="FF0000"/>
                </a:solidFill>
              </a:rPr>
              <a:t>4/52 = 1/13</a:t>
            </a:r>
            <a:endParaRPr lang="en-US" sz="2800" b="1" dirty="0">
              <a:solidFill>
                <a:srgbClr val="FF0000"/>
              </a:solidFill>
            </a:endParaRPr>
          </a:p>
          <a:p>
            <a:pPr marL="914400" lvl="2" indent="0">
              <a:buNone/>
            </a:pPr>
            <a:endParaRPr lang="en-US" sz="1000" b="1" dirty="0" smtClean="0">
              <a:solidFill>
                <a:srgbClr val="FF0000"/>
              </a:solidFill>
            </a:endParaRPr>
          </a:p>
          <a:p>
            <a:pPr marL="914400" lvl="2" indent="0">
              <a:buNone/>
            </a:pPr>
            <a:r>
              <a:rPr lang="en-US" sz="2800" b="1" dirty="0" smtClean="0">
                <a:solidFill>
                  <a:srgbClr val="FF0000"/>
                </a:solidFill>
              </a:rPr>
              <a:t>P(7 and 7) = 1/13 · 1/13 = 1/169 ≈ .0059.</a:t>
            </a:r>
          </a:p>
          <a:p>
            <a:pPr marL="914400" lvl="2" indent="0">
              <a:buNone/>
            </a:pPr>
            <a:endParaRPr lang="en-US" b="1" dirty="0" smtClean="0">
              <a:solidFill>
                <a:srgbClr val="FF0000"/>
              </a:solidFill>
            </a:endParaRPr>
          </a:p>
          <a:p>
            <a:pPr marL="914400" lvl="2" indent="0">
              <a:buNone/>
            </a:pPr>
            <a:r>
              <a:rPr lang="en-US" b="1" dirty="0" smtClean="0">
                <a:solidFill>
                  <a:srgbClr val="002060"/>
                </a:solidFill>
              </a:rPr>
              <a:t>This means that the probability of drawing a pair of 7s, </a:t>
            </a:r>
          </a:p>
          <a:p>
            <a:pPr marL="914400" lvl="2" indent="0">
              <a:buNone/>
            </a:pPr>
            <a:r>
              <a:rPr lang="en-US" b="1" dirty="0" smtClean="0">
                <a:solidFill>
                  <a:srgbClr val="002060"/>
                </a:solidFill>
              </a:rPr>
              <a:t>with replacing the first card</a:t>
            </a:r>
            <a:r>
              <a:rPr lang="en-US" b="1" dirty="0">
                <a:solidFill>
                  <a:srgbClr val="002060"/>
                </a:solidFill>
              </a:rPr>
              <a:t> </a:t>
            </a:r>
            <a:r>
              <a:rPr lang="en-US" b="1" dirty="0" smtClean="0">
                <a:solidFill>
                  <a:srgbClr val="002060"/>
                </a:solidFill>
              </a:rPr>
              <a:t>is about 0.59%.</a:t>
            </a:r>
            <a:endParaRPr lang="en-US" b="1" dirty="0">
              <a:solidFill>
                <a:srgbClr val="002060"/>
              </a:solidFill>
            </a:endParaRPr>
          </a:p>
        </p:txBody>
      </p:sp>
    </p:spTree>
    <p:extLst>
      <p:ext uri="{BB962C8B-B14F-4D97-AF65-F5344CB8AC3E}">
        <p14:creationId xmlns:p14="http://schemas.microsoft.com/office/powerpoint/2010/main" val="3352777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82000" cy="5897563"/>
          </a:xfrm>
        </p:spPr>
        <p:txBody>
          <a:bodyPr>
            <a:normAutofit/>
          </a:bodyPr>
          <a:lstStyle/>
          <a:p>
            <a:pPr marL="514350" indent="-514350">
              <a:buFont typeface="+mj-lt"/>
              <a:buAutoNum type="arabicPeriod" startAt="3"/>
            </a:pPr>
            <a:r>
              <a:rPr lang="en-US" b="1" dirty="0" smtClean="0"/>
              <a:t>A box contains 6 red marbles and 4 purple marbles. What is the probability of drawing 2 purple marbles and 1 red marble in succession replacing</a:t>
            </a:r>
            <a:r>
              <a:rPr lang="en-US" b="1" i="1" dirty="0" smtClean="0">
                <a:solidFill>
                  <a:srgbClr val="7030A0"/>
                </a:solidFill>
              </a:rPr>
              <a:t> </a:t>
            </a:r>
            <a:r>
              <a:rPr lang="en-US" b="1" dirty="0" smtClean="0"/>
              <a:t>the marble each time? </a:t>
            </a:r>
          </a:p>
          <a:p>
            <a:pPr marL="0" indent="0">
              <a:buNone/>
            </a:pPr>
            <a:endParaRPr lang="en-US" sz="1200" b="1" dirty="0" smtClean="0"/>
          </a:p>
          <a:p>
            <a:pPr marL="800100" lvl="2" indent="0">
              <a:buNone/>
            </a:pPr>
            <a:r>
              <a:rPr lang="en-US" sz="2600" b="1" dirty="0" smtClean="0">
                <a:solidFill>
                  <a:srgbClr val="FF0000"/>
                </a:solidFill>
              </a:rPr>
              <a:t>P(1</a:t>
            </a:r>
            <a:r>
              <a:rPr lang="en-US" sz="2600" b="1" baseline="30000" dirty="0" smtClean="0">
                <a:solidFill>
                  <a:srgbClr val="FF0000"/>
                </a:solidFill>
              </a:rPr>
              <a:t>st</a:t>
            </a:r>
            <a:r>
              <a:rPr lang="en-US" sz="2600" b="1" dirty="0" smtClean="0">
                <a:solidFill>
                  <a:srgbClr val="FF0000"/>
                </a:solidFill>
              </a:rPr>
              <a:t> purple) = 4/10 = 2/5</a:t>
            </a:r>
          </a:p>
          <a:p>
            <a:pPr marL="800100" lvl="2" indent="0">
              <a:buNone/>
            </a:pPr>
            <a:r>
              <a:rPr lang="en-US" sz="2600" b="1" dirty="0" smtClean="0">
                <a:solidFill>
                  <a:srgbClr val="FF0000"/>
                </a:solidFill>
              </a:rPr>
              <a:t>P(2</a:t>
            </a:r>
            <a:r>
              <a:rPr lang="en-US" sz="2600" b="1" baseline="30000" dirty="0" smtClean="0">
                <a:solidFill>
                  <a:srgbClr val="FF0000"/>
                </a:solidFill>
              </a:rPr>
              <a:t>nd</a:t>
            </a:r>
            <a:r>
              <a:rPr lang="en-US" sz="2600" b="1" dirty="0" smtClean="0">
                <a:solidFill>
                  <a:srgbClr val="FF0000"/>
                </a:solidFill>
              </a:rPr>
              <a:t> purple) = 4/10 = 2/5</a:t>
            </a:r>
          </a:p>
          <a:p>
            <a:pPr marL="800100" lvl="2" indent="0">
              <a:buNone/>
            </a:pPr>
            <a:r>
              <a:rPr lang="en-US" sz="2600" b="1" dirty="0" smtClean="0">
                <a:solidFill>
                  <a:srgbClr val="FF0000"/>
                </a:solidFill>
              </a:rPr>
              <a:t>P(3</a:t>
            </a:r>
            <a:r>
              <a:rPr lang="en-US" sz="2600" b="1" baseline="30000" dirty="0" smtClean="0">
                <a:solidFill>
                  <a:srgbClr val="FF0000"/>
                </a:solidFill>
              </a:rPr>
              <a:t>rd</a:t>
            </a:r>
            <a:r>
              <a:rPr lang="en-US" sz="2600" b="1" dirty="0" smtClean="0">
                <a:solidFill>
                  <a:srgbClr val="FF0000"/>
                </a:solidFill>
              </a:rPr>
              <a:t> red) = 6/10 = 3/5</a:t>
            </a:r>
          </a:p>
          <a:p>
            <a:pPr marL="800100" lvl="2" indent="0">
              <a:buNone/>
            </a:pPr>
            <a:r>
              <a:rPr lang="en-US" sz="2600" b="1" dirty="0" smtClean="0">
                <a:solidFill>
                  <a:srgbClr val="FF0000"/>
                </a:solidFill>
              </a:rPr>
              <a:t>P(purple, purple, red) = 2/5 · 2/5 · 3/5 = 12/125 </a:t>
            </a:r>
            <a:r>
              <a:rPr lang="en-US" sz="2600" b="1" dirty="0">
                <a:solidFill>
                  <a:srgbClr val="FF0000"/>
                </a:solidFill>
              </a:rPr>
              <a:t>= </a:t>
            </a:r>
            <a:r>
              <a:rPr lang="en-US" sz="2600" b="1" dirty="0" smtClean="0">
                <a:solidFill>
                  <a:srgbClr val="FF0000"/>
                </a:solidFill>
              </a:rPr>
              <a:t>.096 </a:t>
            </a:r>
          </a:p>
          <a:p>
            <a:pPr marL="800100" lvl="2" indent="0">
              <a:buNone/>
            </a:pPr>
            <a:endParaRPr lang="en-US" sz="1400" b="1" dirty="0" smtClean="0">
              <a:solidFill>
                <a:srgbClr val="FF0000"/>
              </a:solidFill>
            </a:endParaRPr>
          </a:p>
          <a:p>
            <a:pPr marL="800100" lvl="2" indent="0">
              <a:buNone/>
            </a:pPr>
            <a:r>
              <a:rPr lang="en-US" b="1" dirty="0" smtClean="0">
                <a:solidFill>
                  <a:srgbClr val="002060"/>
                </a:solidFill>
              </a:rPr>
              <a:t>The probability of drawing a purple, a purple, then a red with replacement is 9.6%</a:t>
            </a:r>
            <a:endParaRPr lang="en-US" b="1" dirty="0">
              <a:solidFill>
                <a:srgbClr val="002060"/>
              </a:solidFill>
            </a:endParaRPr>
          </a:p>
        </p:txBody>
      </p:sp>
    </p:spTree>
    <p:extLst>
      <p:ext uri="{BB962C8B-B14F-4D97-AF65-F5344CB8AC3E}">
        <p14:creationId xmlns:p14="http://schemas.microsoft.com/office/powerpoint/2010/main" val="299337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534400" cy="6553200"/>
          </a:xfrm>
        </p:spPr>
        <p:txBody>
          <a:bodyPr>
            <a:normAutofit fontScale="55000" lnSpcReduction="20000"/>
          </a:bodyPr>
          <a:lstStyle/>
          <a:p>
            <a:pPr>
              <a:buNone/>
            </a:pPr>
            <a:r>
              <a:rPr lang="en-US" sz="5100" b="1" dirty="0" smtClean="0"/>
              <a:t>4.  The following table represents data collected from the senior class at West Johnston High School. </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sz="4400" b="1" dirty="0" smtClean="0">
                <a:solidFill>
                  <a:srgbClr val="002060"/>
                </a:solidFill>
              </a:rPr>
              <a:t>Suppose 1 student was chosen at random from the senior class. </a:t>
            </a:r>
          </a:p>
          <a:p>
            <a:pPr>
              <a:buNone/>
            </a:pPr>
            <a:r>
              <a:rPr lang="en-US" sz="4400" dirty="0" smtClean="0"/>
              <a:t>(a) What is the probability that the student is female?    </a:t>
            </a:r>
            <a:r>
              <a:rPr lang="en-US" sz="4400" b="1" dirty="0" smtClean="0">
                <a:solidFill>
                  <a:srgbClr val="FF0000"/>
                </a:solidFill>
              </a:rPr>
              <a:t>80/164</a:t>
            </a:r>
          </a:p>
          <a:p>
            <a:pPr>
              <a:buNone/>
            </a:pPr>
            <a:r>
              <a:rPr lang="en-US" sz="4400" dirty="0" smtClean="0"/>
              <a:t>(b) What is the probability that the student is going to   </a:t>
            </a:r>
            <a:r>
              <a:rPr lang="en-US" sz="4400" b="1" dirty="0" smtClean="0">
                <a:solidFill>
                  <a:srgbClr val="FF0000"/>
                </a:solidFill>
              </a:rPr>
              <a:t>71/164</a:t>
            </a:r>
            <a:r>
              <a:rPr lang="en-US" sz="4400" dirty="0" smtClean="0"/>
              <a:t>       a university?</a:t>
            </a:r>
          </a:p>
          <a:p>
            <a:pPr>
              <a:buNone/>
            </a:pPr>
            <a:r>
              <a:rPr lang="en-US" sz="4400" b="1" dirty="0" smtClean="0">
                <a:solidFill>
                  <a:srgbClr val="002060"/>
                </a:solidFill>
              </a:rPr>
              <a:t>Now suppose 2 students are chosen randomly from the senior</a:t>
            </a:r>
          </a:p>
          <a:p>
            <a:pPr>
              <a:buNone/>
            </a:pPr>
            <a:r>
              <a:rPr lang="en-US" sz="4400" b="1" dirty="0" smtClean="0">
                <a:solidFill>
                  <a:srgbClr val="002060"/>
                </a:solidFill>
              </a:rPr>
              <a:t>class. Assume that it</a:t>
            </a:r>
            <a:r>
              <a:rPr lang="en-US" sz="4400" b="1" dirty="0">
                <a:solidFill>
                  <a:srgbClr val="002060"/>
                </a:solidFill>
              </a:rPr>
              <a:t> </a:t>
            </a:r>
            <a:r>
              <a:rPr lang="en-US" sz="4400" b="1" dirty="0" smtClean="0">
                <a:solidFill>
                  <a:srgbClr val="002060"/>
                </a:solidFill>
              </a:rPr>
              <a:t>is possible for same student to be</a:t>
            </a:r>
          </a:p>
          <a:p>
            <a:pPr>
              <a:buNone/>
            </a:pPr>
            <a:r>
              <a:rPr lang="en-US" sz="4400" b="1" dirty="0" smtClean="0">
                <a:solidFill>
                  <a:srgbClr val="002060"/>
                </a:solidFill>
              </a:rPr>
              <a:t>chosen both times. </a:t>
            </a:r>
          </a:p>
          <a:p>
            <a:pPr>
              <a:buNone/>
            </a:pPr>
            <a:r>
              <a:rPr lang="en-US" sz="4400" dirty="0" smtClean="0"/>
              <a:t>(c) What is the probability that the first student chosen is female </a:t>
            </a:r>
            <a:r>
              <a:rPr lang="en-US" sz="4400" b="1" dirty="0" smtClean="0"/>
              <a:t>and</a:t>
            </a:r>
            <a:r>
              <a:rPr lang="en-US" sz="4400" dirty="0" smtClean="0"/>
              <a:t> the second student chosen is going to a university?    				</a:t>
            </a:r>
            <a:r>
              <a:rPr lang="en-US" sz="4400" b="1" dirty="0" smtClean="0">
                <a:solidFill>
                  <a:srgbClr val="FF0000"/>
                </a:solidFill>
              </a:rPr>
              <a:t>80/164 x 71/164 = 355/1681 </a:t>
            </a:r>
          </a:p>
          <a:p>
            <a:pPr>
              <a:buNone/>
            </a:pPr>
            <a:r>
              <a:rPr lang="en-US" dirty="0" smtClean="0"/>
              <a:t> </a:t>
            </a:r>
          </a:p>
          <a:p>
            <a:pPr>
              <a:buNone/>
            </a:pPr>
            <a:endParaRPr lang="en-US" dirty="0"/>
          </a:p>
        </p:txBody>
      </p:sp>
      <p:pic>
        <p:nvPicPr>
          <p:cNvPr id="1026" name="Picture 2"/>
          <p:cNvPicPr>
            <a:picLocks noChangeAspect="1" noChangeArrowheads="1"/>
          </p:cNvPicPr>
          <p:nvPr/>
        </p:nvPicPr>
        <p:blipFill>
          <a:blip r:embed="rId3" cstate="print"/>
          <a:srcRect l="36000" t="29333" r="27500" b="54667"/>
          <a:stretch>
            <a:fillRect/>
          </a:stretch>
        </p:blipFill>
        <p:spPr bwMode="auto">
          <a:xfrm>
            <a:off x="1295400" y="1143000"/>
            <a:ext cx="6180667" cy="1524000"/>
          </a:xfrm>
          <a:prstGeom prst="rect">
            <a:avLst/>
          </a:prstGeom>
          <a:noFill/>
          <a:ln w="9525">
            <a:noFill/>
            <a:miter lim="800000"/>
            <a:headEnd/>
            <a:tailEnd/>
          </a:ln>
        </p:spPr>
      </p:pic>
      <p:sp>
        <p:nvSpPr>
          <p:cNvPr id="2" name="Rounded Rectangle 1"/>
          <p:cNvSpPr/>
          <p:nvPr/>
        </p:nvSpPr>
        <p:spPr>
          <a:xfrm>
            <a:off x="7359563" y="3048000"/>
            <a:ext cx="9906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7359563" y="3429000"/>
            <a:ext cx="9906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3266162" y="5791200"/>
            <a:ext cx="3742267"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6852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ppt_x"/>
                                          </p:val>
                                        </p:tav>
                                      </p:tavLst>
                                    </p:anim>
                                    <p:anim calcmode="lin" valueType="num">
                                      <p:cBhvr additive="base">
                                        <p:cTn id="7" dur="500"/>
                                        <p:tgtEl>
                                          <p:spTgt spid="2"/>
                                        </p:tgtEl>
                                        <p:attrNameLst>
                                          <p:attrName>ppt_y</p:attrName>
                                        </p:attrNameLst>
                                      </p:cBhvr>
                                      <p:tavLst>
                                        <p:tav tm="0">
                                          <p:val>
                                            <p:strVal val="ppt_y"/>
                                          </p:val>
                                        </p:tav>
                                        <p:tav tm="100000">
                                          <p:val>
                                            <p:strVal val="1+ppt_h/2"/>
                                          </p:val>
                                        </p:tav>
                                      </p:tavLst>
                                    </p:anim>
                                    <p:set>
                                      <p:cBhvr>
                                        <p:cTn id="8" dur="1" fill="hold">
                                          <p:stCondLst>
                                            <p:cond delay="499"/>
                                          </p:stCondLst>
                                        </p:cTn>
                                        <p:tgtEl>
                                          <p:spTgt spid="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5"/>
                                        </p:tgtEl>
                                        <p:attrNameLst>
                                          <p:attrName>ppt_x</p:attrName>
                                        </p:attrNameLst>
                                      </p:cBhvr>
                                      <p:tavLst>
                                        <p:tav tm="0">
                                          <p:val>
                                            <p:strVal val="ppt_x"/>
                                          </p:val>
                                        </p:tav>
                                        <p:tav tm="100000">
                                          <p:val>
                                            <p:strVal val="ppt_x"/>
                                          </p:val>
                                        </p:tav>
                                      </p:tavLst>
                                    </p:anim>
                                    <p:anim calcmode="lin" valueType="num">
                                      <p:cBhvr additive="base">
                                        <p:cTn id="13" dur="500"/>
                                        <p:tgtEl>
                                          <p:spTgt spid="5"/>
                                        </p:tgtEl>
                                        <p:attrNameLst>
                                          <p:attrName>ppt_y</p:attrName>
                                        </p:attrNameLst>
                                      </p:cBhvr>
                                      <p:tavLst>
                                        <p:tav tm="0">
                                          <p:val>
                                            <p:strVal val="ppt_y"/>
                                          </p:val>
                                        </p:tav>
                                        <p:tav tm="100000">
                                          <p:val>
                                            <p:strVal val="1+ppt_h/2"/>
                                          </p:val>
                                        </p:tav>
                                      </p:tavLst>
                                    </p:anim>
                                    <p:set>
                                      <p:cBhvr>
                                        <p:cTn id="14" dur="1" fill="hold">
                                          <p:stCondLst>
                                            <p:cond delay="499"/>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6"/>
                                        </p:tgtEl>
                                        <p:attrNameLst>
                                          <p:attrName>ppt_x</p:attrName>
                                        </p:attrNameLst>
                                      </p:cBhvr>
                                      <p:tavLst>
                                        <p:tav tm="0">
                                          <p:val>
                                            <p:strVal val="ppt_x"/>
                                          </p:val>
                                        </p:tav>
                                        <p:tav tm="100000">
                                          <p:val>
                                            <p:strVal val="ppt_x"/>
                                          </p:val>
                                        </p:tav>
                                      </p:tavLst>
                                    </p:anim>
                                    <p:anim calcmode="lin" valueType="num">
                                      <p:cBhvr additive="base">
                                        <p:cTn id="19" dur="500"/>
                                        <p:tgtEl>
                                          <p:spTgt spid="6"/>
                                        </p:tgtEl>
                                        <p:attrNameLst>
                                          <p:attrName>ppt_y</p:attrName>
                                        </p:attrNameLst>
                                      </p:cBhvr>
                                      <p:tavLst>
                                        <p:tav tm="0">
                                          <p:val>
                                            <p:strVal val="ppt_y"/>
                                          </p:val>
                                        </p:tav>
                                        <p:tav tm="100000">
                                          <p:val>
                                            <p:strVal val="1+ppt_h/2"/>
                                          </p:val>
                                        </p:tav>
                                      </p:tavLst>
                                    </p:anim>
                                    <p:set>
                                      <p:cBhvr>
                                        <p:cTn id="20"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7030A0"/>
                </a:solidFill>
              </a:rPr>
              <a:t>Probabilities of Dependent Events</a:t>
            </a:r>
            <a:endParaRPr lang="en-US" b="1" u="sng" dirty="0">
              <a:solidFill>
                <a:srgbClr val="7030A0"/>
              </a:solidFill>
            </a:endParaRPr>
          </a:p>
        </p:txBody>
      </p:sp>
      <p:sp>
        <p:nvSpPr>
          <p:cNvPr id="3" name="Content Placeholder 2"/>
          <p:cNvSpPr>
            <a:spLocks noGrp="1"/>
          </p:cNvSpPr>
          <p:nvPr>
            <p:ph idx="1"/>
          </p:nvPr>
        </p:nvSpPr>
        <p:spPr>
          <a:xfrm>
            <a:off x="457200" y="1447800"/>
            <a:ext cx="8229600" cy="4678363"/>
          </a:xfrm>
        </p:spPr>
        <p:txBody>
          <a:bodyPr>
            <a:normAutofit/>
          </a:bodyPr>
          <a:lstStyle/>
          <a:p>
            <a:r>
              <a:rPr lang="en-US" dirty="0" smtClean="0"/>
              <a:t>You </a:t>
            </a:r>
            <a:r>
              <a:rPr lang="en-US" b="1" dirty="0"/>
              <a:t>cannot</a:t>
            </a:r>
            <a:r>
              <a:rPr lang="en-US" dirty="0"/>
              <a:t> just </a:t>
            </a:r>
            <a:r>
              <a:rPr lang="en-US" dirty="0" smtClean="0"/>
              <a:t>multiply </a:t>
            </a:r>
            <a:r>
              <a:rPr lang="en-US" dirty="0"/>
              <a:t>the </a:t>
            </a:r>
            <a:r>
              <a:rPr lang="en-US" dirty="0" smtClean="0"/>
              <a:t>individually probabilities </a:t>
            </a:r>
            <a:r>
              <a:rPr lang="en-US" dirty="0"/>
              <a:t>for each event because the </a:t>
            </a:r>
            <a:r>
              <a:rPr lang="en-US" b="1" dirty="0" smtClean="0">
                <a:solidFill>
                  <a:srgbClr val="7030A0"/>
                </a:solidFill>
              </a:rPr>
              <a:t>first </a:t>
            </a:r>
            <a:r>
              <a:rPr lang="en-US" b="1" dirty="0">
                <a:solidFill>
                  <a:srgbClr val="7030A0"/>
                </a:solidFill>
              </a:rPr>
              <a:t>event affects the probability of the </a:t>
            </a:r>
            <a:r>
              <a:rPr lang="en-US" b="1" dirty="0" smtClean="0">
                <a:solidFill>
                  <a:srgbClr val="7030A0"/>
                </a:solidFill>
              </a:rPr>
              <a:t>second event</a:t>
            </a:r>
            <a:r>
              <a:rPr lang="en-US" dirty="0" smtClean="0"/>
              <a:t>.</a:t>
            </a:r>
            <a:endParaRPr lang="en-US" dirty="0"/>
          </a:p>
          <a:p>
            <a:r>
              <a:rPr lang="en-US" dirty="0" smtClean="0"/>
              <a:t>The </a:t>
            </a:r>
            <a:r>
              <a:rPr lang="en-US" dirty="0"/>
              <a:t>probability of </a:t>
            </a:r>
            <a:r>
              <a:rPr lang="en-US" b="1" dirty="0">
                <a:solidFill>
                  <a:srgbClr val="7030A0"/>
                </a:solidFill>
              </a:rPr>
              <a:t>two </a:t>
            </a:r>
            <a:r>
              <a:rPr lang="en-US" b="1" dirty="0" smtClean="0">
                <a:solidFill>
                  <a:srgbClr val="7030A0"/>
                </a:solidFill>
              </a:rPr>
              <a:t>dependent </a:t>
            </a:r>
            <a:r>
              <a:rPr lang="en-US" b="1" dirty="0">
                <a:solidFill>
                  <a:srgbClr val="7030A0"/>
                </a:solidFill>
              </a:rPr>
              <a:t>events </a:t>
            </a:r>
            <a:r>
              <a:rPr lang="en-US" dirty="0"/>
              <a:t>occurring can be found by the following formula:</a:t>
            </a:r>
          </a:p>
          <a:p>
            <a:pPr lvl="0" algn="ctr">
              <a:buNone/>
            </a:pPr>
            <a:r>
              <a:rPr lang="en-US" sz="4400" b="1" dirty="0">
                <a:solidFill>
                  <a:srgbClr val="7030A0"/>
                </a:solidFill>
              </a:rPr>
              <a:t>P(A </a:t>
            </a:r>
            <a:r>
              <a:rPr lang="en-US" sz="4400" b="1" dirty="0">
                <a:solidFill>
                  <a:srgbClr val="7030A0"/>
                </a:solidFill>
                <a:sym typeface="Symbol"/>
              </a:rPr>
              <a:t>then B) = P(A) · P(B </a:t>
            </a:r>
            <a:r>
              <a:rPr lang="en-US" sz="4400" b="1" dirty="0" smtClean="0">
                <a:solidFill>
                  <a:srgbClr val="7030A0"/>
                </a:solidFill>
                <a:sym typeface="Symbol"/>
              </a:rPr>
              <a:t>| </a:t>
            </a:r>
            <a:r>
              <a:rPr lang="en-US" sz="4400" b="1" dirty="0">
                <a:solidFill>
                  <a:srgbClr val="7030A0"/>
                </a:solidFill>
                <a:sym typeface="Symbol"/>
              </a:rPr>
              <a:t>A)</a:t>
            </a:r>
            <a:endParaRPr lang="en-US" sz="4400" b="1" dirty="0">
              <a:solidFill>
                <a:srgbClr val="7030A0"/>
              </a:solidFill>
            </a:endParaRPr>
          </a:p>
          <a:p>
            <a:endParaRPr lang="en-US" dirty="0" smtClean="0"/>
          </a:p>
        </p:txBody>
      </p:sp>
    </p:spTree>
    <p:extLst>
      <p:ext uri="{BB962C8B-B14F-4D97-AF65-F5344CB8AC3E}">
        <p14:creationId xmlns:p14="http://schemas.microsoft.com/office/powerpoint/2010/main" val="31850318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7030A0"/>
                </a:solidFill>
              </a:rPr>
              <a:t>Dependent Events - Examples</a:t>
            </a:r>
            <a:endParaRPr lang="en-US" dirty="0">
              <a:solidFill>
                <a:srgbClr val="7030A0"/>
              </a:solidFill>
            </a:endParaRPr>
          </a:p>
        </p:txBody>
      </p:sp>
      <p:sp>
        <p:nvSpPr>
          <p:cNvPr id="3" name="Content Placeholder 2"/>
          <p:cNvSpPr>
            <a:spLocks noGrp="1"/>
          </p:cNvSpPr>
          <p:nvPr>
            <p:ph idx="1"/>
          </p:nvPr>
        </p:nvSpPr>
        <p:spPr>
          <a:xfrm>
            <a:off x="457200" y="1295400"/>
            <a:ext cx="8458200" cy="5562600"/>
          </a:xfrm>
        </p:spPr>
        <p:txBody>
          <a:bodyPr>
            <a:normAutofit/>
          </a:bodyPr>
          <a:lstStyle/>
          <a:p>
            <a:pPr marL="514350" indent="-514350">
              <a:buFont typeface="+mj-lt"/>
              <a:buAutoNum type="arabicPeriod"/>
            </a:pPr>
            <a:r>
              <a:rPr lang="en-US" b="1" dirty="0" smtClean="0"/>
              <a:t>Suppose a card is chosen at random from a deck, the card is NOT replaced, and then a second card is chosen from the same deck. What is the probability that both will be 7s?</a:t>
            </a:r>
          </a:p>
          <a:p>
            <a:pPr marL="800100" lvl="2" indent="0">
              <a:buNone/>
            </a:pPr>
            <a:r>
              <a:rPr lang="en-US" sz="2800" b="1" dirty="0" smtClean="0">
                <a:solidFill>
                  <a:srgbClr val="FF0000"/>
                </a:solidFill>
              </a:rPr>
              <a:t>P(1</a:t>
            </a:r>
            <a:r>
              <a:rPr lang="en-US" sz="2800" b="1" baseline="30000" dirty="0" smtClean="0">
                <a:solidFill>
                  <a:srgbClr val="FF0000"/>
                </a:solidFill>
              </a:rPr>
              <a:t>st</a:t>
            </a:r>
            <a:r>
              <a:rPr lang="en-US" sz="2800" b="1" dirty="0" smtClean="0">
                <a:solidFill>
                  <a:srgbClr val="FF0000"/>
                </a:solidFill>
              </a:rPr>
              <a:t> is 7) = 4/52 = 1/13</a:t>
            </a:r>
            <a:endParaRPr lang="en-US" sz="1000" b="1" dirty="0" smtClean="0">
              <a:solidFill>
                <a:srgbClr val="FF0000"/>
              </a:solidFill>
            </a:endParaRPr>
          </a:p>
          <a:p>
            <a:pPr marL="800100" lvl="2" indent="0">
              <a:buNone/>
            </a:pPr>
            <a:r>
              <a:rPr lang="en-US" sz="2800" b="1" dirty="0" smtClean="0">
                <a:solidFill>
                  <a:srgbClr val="FF0000"/>
                </a:solidFill>
              </a:rPr>
              <a:t>P(2</a:t>
            </a:r>
            <a:r>
              <a:rPr lang="en-US" sz="2800" b="1" baseline="30000" dirty="0" smtClean="0">
                <a:solidFill>
                  <a:srgbClr val="FF0000"/>
                </a:solidFill>
              </a:rPr>
              <a:t>nd</a:t>
            </a:r>
            <a:r>
              <a:rPr lang="en-US" sz="2800" b="1" dirty="0" smtClean="0">
                <a:solidFill>
                  <a:srgbClr val="FF0000"/>
                </a:solidFill>
              </a:rPr>
              <a:t> is 7) = 3/51 because there </a:t>
            </a:r>
            <a:r>
              <a:rPr lang="en-US" sz="2800" b="1" dirty="0">
                <a:solidFill>
                  <a:srgbClr val="FF0000"/>
                </a:solidFill>
              </a:rPr>
              <a:t>are NOW three </a:t>
            </a:r>
            <a:r>
              <a:rPr lang="en-US" sz="2800" b="1" dirty="0" smtClean="0">
                <a:solidFill>
                  <a:srgbClr val="FF0000"/>
                </a:solidFill>
              </a:rPr>
              <a:t>7s 					and 51 cards left.</a:t>
            </a:r>
          </a:p>
          <a:p>
            <a:pPr marL="800100" lvl="2" indent="0">
              <a:buNone/>
            </a:pPr>
            <a:endParaRPr lang="en-US" sz="1000" b="1" dirty="0" smtClean="0">
              <a:solidFill>
                <a:srgbClr val="FF0000"/>
              </a:solidFill>
            </a:endParaRPr>
          </a:p>
          <a:p>
            <a:pPr marL="800100" lvl="2" indent="0">
              <a:buNone/>
            </a:pPr>
            <a:r>
              <a:rPr lang="en-US" sz="2800" b="1" dirty="0" smtClean="0">
                <a:solidFill>
                  <a:srgbClr val="FF0000"/>
                </a:solidFill>
              </a:rPr>
              <a:t>P(1</a:t>
            </a:r>
            <a:r>
              <a:rPr lang="en-US" sz="2800" b="1" baseline="30000" dirty="0" smtClean="0">
                <a:solidFill>
                  <a:srgbClr val="FF0000"/>
                </a:solidFill>
              </a:rPr>
              <a:t>st</a:t>
            </a:r>
            <a:r>
              <a:rPr lang="en-US" sz="2800" b="1" dirty="0" smtClean="0">
                <a:solidFill>
                  <a:srgbClr val="FF0000"/>
                </a:solidFill>
              </a:rPr>
              <a:t> is 7, 2</a:t>
            </a:r>
            <a:r>
              <a:rPr lang="en-US" sz="2800" b="1" baseline="30000" dirty="0" smtClean="0">
                <a:solidFill>
                  <a:srgbClr val="FF0000"/>
                </a:solidFill>
              </a:rPr>
              <a:t>nd</a:t>
            </a:r>
            <a:r>
              <a:rPr lang="en-US" sz="2800" b="1" dirty="0" smtClean="0">
                <a:solidFill>
                  <a:srgbClr val="FF0000"/>
                </a:solidFill>
              </a:rPr>
              <a:t> is 7) = 1/13 · 3/51 = 1/221 ≈ .0045</a:t>
            </a:r>
          </a:p>
          <a:p>
            <a:pPr marL="800100" lvl="2" indent="0">
              <a:buNone/>
            </a:pPr>
            <a:r>
              <a:rPr lang="en-US" sz="2800" b="1" dirty="0" smtClean="0">
                <a:solidFill>
                  <a:srgbClr val="002060"/>
                </a:solidFill>
              </a:rPr>
              <a:t>The probability of drawing a pair of sevens without replacement is 0.45%</a:t>
            </a:r>
            <a:endParaRPr lang="en-US" sz="2800" dirty="0" smtClean="0"/>
          </a:p>
          <a:p>
            <a:endParaRPr lang="en-US" dirty="0"/>
          </a:p>
        </p:txBody>
      </p:sp>
    </p:spTree>
    <p:extLst>
      <p:ext uri="{BB962C8B-B14F-4D97-AF65-F5344CB8AC3E}">
        <p14:creationId xmlns:p14="http://schemas.microsoft.com/office/powerpoint/2010/main" val="3213578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97563"/>
          </a:xfrm>
        </p:spPr>
        <p:txBody>
          <a:bodyPr>
            <a:normAutofit/>
          </a:bodyPr>
          <a:lstStyle/>
          <a:p>
            <a:pPr marL="514350" indent="-514350">
              <a:buAutoNum type="arabicPeriod" startAt="2"/>
            </a:pPr>
            <a:r>
              <a:rPr lang="en-US" b="1" dirty="0" smtClean="0"/>
              <a:t>A box contains 6 red marbles and 4 purple marbles. What is the probability of drawing 2 purple marbles and 1 red marble in succession without replacing the marble each time? </a:t>
            </a:r>
          </a:p>
          <a:p>
            <a:pPr marL="0" indent="0">
              <a:buNone/>
            </a:pPr>
            <a:endParaRPr lang="en-US" sz="1200" b="1" dirty="0" smtClean="0"/>
          </a:p>
          <a:p>
            <a:pPr marL="800100" lvl="2" indent="0">
              <a:buNone/>
            </a:pPr>
            <a:r>
              <a:rPr lang="en-US" sz="2600" b="1" dirty="0" smtClean="0">
                <a:solidFill>
                  <a:srgbClr val="FF0000"/>
                </a:solidFill>
              </a:rPr>
              <a:t>P(1</a:t>
            </a:r>
            <a:r>
              <a:rPr lang="en-US" sz="2600" b="1" baseline="30000" dirty="0" smtClean="0">
                <a:solidFill>
                  <a:srgbClr val="FF0000"/>
                </a:solidFill>
              </a:rPr>
              <a:t>st</a:t>
            </a:r>
            <a:r>
              <a:rPr lang="en-US" sz="2600" b="1" dirty="0" smtClean="0">
                <a:solidFill>
                  <a:srgbClr val="FF0000"/>
                </a:solidFill>
              </a:rPr>
              <a:t> purple) = 4/10 = 2/5</a:t>
            </a:r>
          </a:p>
          <a:p>
            <a:pPr marL="800100" lvl="2" indent="0">
              <a:buNone/>
            </a:pPr>
            <a:r>
              <a:rPr lang="en-US" sz="2600" b="1" dirty="0" smtClean="0">
                <a:solidFill>
                  <a:srgbClr val="FF0000"/>
                </a:solidFill>
              </a:rPr>
              <a:t>P(2</a:t>
            </a:r>
            <a:r>
              <a:rPr lang="en-US" sz="2600" b="1" baseline="30000" dirty="0" smtClean="0">
                <a:solidFill>
                  <a:srgbClr val="FF0000"/>
                </a:solidFill>
              </a:rPr>
              <a:t>nd</a:t>
            </a:r>
            <a:r>
              <a:rPr lang="en-US" sz="2600" b="1" dirty="0" smtClean="0">
                <a:solidFill>
                  <a:srgbClr val="FF0000"/>
                </a:solidFill>
              </a:rPr>
              <a:t> purple) = 3/9 = 1/3</a:t>
            </a:r>
          </a:p>
          <a:p>
            <a:pPr marL="800100" lvl="2" indent="0">
              <a:buNone/>
            </a:pPr>
            <a:r>
              <a:rPr lang="en-US" sz="2600" b="1" dirty="0" smtClean="0">
                <a:solidFill>
                  <a:srgbClr val="FF0000"/>
                </a:solidFill>
              </a:rPr>
              <a:t>P(3</a:t>
            </a:r>
            <a:r>
              <a:rPr lang="en-US" sz="2600" b="1" baseline="30000" dirty="0" smtClean="0">
                <a:solidFill>
                  <a:srgbClr val="FF0000"/>
                </a:solidFill>
              </a:rPr>
              <a:t>rd</a:t>
            </a:r>
            <a:r>
              <a:rPr lang="en-US" sz="2600" b="1" dirty="0" smtClean="0">
                <a:solidFill>
                  <a:srgbClr val="FF0000"/>
                </a:solidFill>
              </a:rPr>
              <a:t> red) = 6/8 = 3/4</a:t>
            </a:r>
          </a:p>
          <a:p>
            <a:pPr marL="800100" lvl="2" indent="0">
              <a:buNone/>
            </a:pPr>
            <a:r>
              <a:rPr lang="en-US" sz="2600" b="1" dirty="0" smtClean="0">
                <a:solidFill>
                  <a:srgbClr val="FF0000"/>
                </a:solidFill>
              </a:rPr>
              <a:t>P(purple, purple, red) = 2/5 · 1/3 · 3/4 = </a:t>
            </a:r>
            <a:r>
              <a:rPr lang="en-US" sz="2600" b="1" dirty="0">
                <a:solidFill>
                  <a:srgbClr val="FF0000"/>
                </a:solidFill>
              </a:rPr>
              <a:t>36/360 = .1 </a:t>
            </a:r>
            <a:endParaRPr lang="en-US" sz="2600" b="1" dirty="0" smtClean="0">
              <a:solidFill>
                <a:srgbClr val="FF0000"/>
              </a:solidFill>
            </a:endParaRPr>
          </a:p>
          <a:p>
            <a:pPr marL="800100" lvl="2" indent="0">
              <a:buNone/>
            </a:pPr>
            <a:endParaRPr lang="en-US" sz="1400" b="1" dirty="0" smtClean="0">
              <a:solidFill>
                <a:srgbClr val="FF0000"/>
              </a:solidFill>
            </a:endParaRPr>
          </a:p>
          <a:p>
            <a:pPr marL="800100" lvl="2" indent="0">
              <a:buNone/>
            </a:pPr>
            <a:r>
              <a:rPr lang="en-US" b="1" dirty="0" smtClean="0">
                <a:solidFill>
                  <a:srgbClr val="002060"/>
                </a:solidFill>
              </a:rPr>
              <a:t>The probability of drawing a purple, a purple, then a red without replacement is 10%</a:t>
            </a:r>
            <a:endParaRPr lang="en-US" b="1" dirty="0">
              <a:solidFill>
                <a:srgbClr val="002060"/>
              </a:solidFill>
            </a:endParaRPr>
          </a:p>
        </p:txBody>
      </p:sp>
    </p:spTree>
    <p:extLst>
      <p:ext uri="{BB962C8B-B14F-4D97-AF65-F5344CB8AC3E}">
        <p14:creationId xmlns:p14="http://schemas.microsoft.com/office/powerpoint/2010/main" val="1975377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97563"/>
          </a:xfrm>
        </p:spPr>
        <p:txBody>
          <a:bodyPr>
            <a:normAutofit/>
          </a:bodyPr>
          <a:lstStyle/>
          <a:p>
            <a:pPr marL="514350" indent="-514350">
              <a:buFont typeface="+mj-lt"/>
              <a:buAutoNum type="arabicPeriod" startAt="3"/>
            </a:pPr>
            <a:r>
              <a:rPr lang="en-US" b="1" dirty="0" smtClean="0"/>
              <a:t>A box contains 6 red marbles and 4 purple marbles. What is the probability of drawing 1 red and 2 purple marble in succession without replacing the marble each time? </a:t>
            </a:r>
          </a:p>
          <a:p>
            <a:pPr marL="0" indent="0">
              <a:buNone/>
            </a:pPr>
            <a:endParaRPr lang="en-US" sz="1200" b="1" dirty="0" smtClean="0"/>
          </a:p>
          <a:p>
            <a:pPr marL="800100" lvl="2" indent="0">
              <a:buNone/>
            </a:pPr>
            <a:r>
              <a:rPr lang="en-US" sz="2600" b="1" dirty="0" smtClean="0">
                <a:solidFill>
                  <a:srgbClr val="FF0000"/>
                </a:solidFill>
              </a:rPr>
              <a:t>P(1</a:t>
            </a:r>
            <a:r>
              <a:rPr lang="en-US" sz="2600" b="1" baseline="30000" dirty="0" smtClean="0">
                <a:solidFill>
                  <a:srgbClr val="FF0000"/>
                </a:solidFill>
              </a:rPr>
              <a:t>st</a:t>
            </a:r>
            <a:r>
              <a:rPr lang="en-US" sz="2600" b="1" dirty="0" smtClean="0">
                <a:solidFill>
                  <a:srgbClr val="FF0000"/>
                </a:solidFill>
              </a:rPr>
              <a:t> red) = 6/10 = 3/5</a:t>
            </a:r>
          </a:p>
          <a:p>
            <a:pPr marL="800100" lvl="2" indent="0">
              <a:buNone/>
            </a:pPr>
            <a:r>
              <a:rPr lang="en-US" sz="2600" b="1" dirty="0" smtClean="0">
                <a:solidFill>
                  <a:srgbClr val="FF0000"/>
                </a:solidFill>
              </a:rPr>
              <a:t>P(2</a:t>
            </a:r>
            <a:r>
              <a:rPr lang="en-US" sz="2600" b="1" baseline="30000" dirty="0" smtClean="0">
                <a:solidFill>
                  <a:srgbClr val="FF0000"/>
                </a:solidFill>
              </a:rPr>
              <a:t>nd</a:t>
            </a:r>
            <a:r>
              <a:rPr lang="en-US" sz="2600" b="1" dirty="0" smtClean="0">
                <a:solidFill>
                  <a:srgbClr val="FF0000"/>
                </a:solidFill>
              </a:rPr>
              <a:t> purple) = 4/9</a:t>
            </a:r>
          </a:p>
          <a:p>
            <a:pPr marL="800100" lvl="2" indent="0">
              <a:buNone/>
            </a:pPr>
            <a:r>
              <a:rPr lang="en-US" sz="2600" b="1" dirty="0" smtClean="0">
                <a:solidFill>
                  <a:srgbClr val="FF0000"/>
                </a:solidFill>
              </a:rPr>
              <a:t>P(3</a:t>
            </a:r>
            <a:r>
              <a:rPr lang="en-US" sz="2600" b="1" baseline="30000" dirty="0" smtClean="0">
                <a:solidFill>
                  <a:srgbClr val="FF0000"/>
                </a:solidFill>
              </a:rPr>
              <a:t>rd</a:t>
            </a:r>
            <a:r>
              <a:rPr lang="en-US" sz="2600" b="1" dirty="0" smtClean="0">
                <a:solidFill>
                  <a:srgbClr val="FF0000"/>
                </a:solidFill>
              </a:rPr>
              <a:t> purple) = 3/8 </a:t>
            </a:r>
          </a:p>
          <a:p>
            <a:pPr marL="800100" lvl="2" indent="0">
              <a:buNone/>
            </a:pPr>
            <a:r>
              <a:rPr lang="en-US" sz="2600" b="1" dirty="0" smtClean="0">
                <a:solidFill>
                  <a:srgbClr val="FF0000"/>
                </a:solidFill>
              </a:rPr>
              <a:t>P(red, purple, purple) = 3/5 · 4/9 · 3/8 = 36/360 </a:t>
            </a:r>
            <a:r>
              <a:rPr lang="en-US" sz="2600" b="1" dirty="0">
                <a:solidFill>
                  <a:srgbClr val="FF0000"/>
                </a:solidFill>
              </a:rPr>
              <a:t>=</a:t>
            </a:r>
            <a:r>
              <a:rPr lang="en-US" sz="2600" b="1" dirty="0" smtClean="0">
                <a:solidFill>
                  <a:srgbClr val="FF0000"/>
                </a:solidFill>
              </a:rPr>
              <a:t> .1 </a:t>
            </a:r>
          </a:p>
          <a:p>
            <a:pPr marL="800100" lvl="2" indent="0">
              <a:buNone/>
            </a:pPr>
            <a:endParaRPr lang="en-US" sz="1400" b="1" dirty="0" smtClean="0">
              <a:solidFill>
                <a:srgbClr val="FF0000"/>
              </a:solidFill>
            </a:endParaRPr>
          </a:p>
          <a:p>
            <a:pPr marL="800100" lvl="2" indent="0">
              <a:buNone/>
            </a:pPr>
            <a:r>
              <a:rPr lang="en-US" b="1" dirty="0" smtClean="0">
                <a:solidFill>
                  <a:srgbClr val="002060"/>
                </a:solidFill>
              </a:rPr>
              <a:t>The probability of drawing a red, a purple, then a purple without replacement is 10%</a:t>
            </a:r>
            <a:endParaRPr lang="en-US" b="1" dirty="0">
              <a:solidFill>
                <a:srgbClr val="002060"/>
              </a:solidFill>
            </a:endParaRPr>
          </a:p>
        </p:txBody>
      </p:sp>
    </p:spTree>
    <p:extLst>
      <p:ext uri="{BB962C8B-B14F-4D97-AF65-F5344CB8AC3E}">
        <p14:creationId xmlns:p14="http://schemas.microsoft.com/office/powerpoint/2010/main" val="1340580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Venn Diagram</a:t>
            </a:r>
            <a:endParaRPr lang="en-US" b="1" u="sng" dirty="0"/>
          </a:p>
        </p:txBody>
      </p:sp>
      <p:sp>
        <p:nvSpPr>
          <p:cNvPr id="3" name="Content Placeholder 2"/>
          <p:cNvSpPr>
            <a:spLocks noGrp="1"/>
          </p:cNvSpPr>
          <p:nvPr>
            <p:ph idx="1"/>
          </p:nvPr>
        </p:nvSpPr>
        <p:spPr>
          <a:xfrm>
            <a:off x="457200" y="1371600"/>
            <a:ext cx="8229600" cy="4754563"/>
          </a:xfrm>
        </p:spPr>
        <p:txBody>
          <a:bodyPr/>
          <a:lstStyle/>
          <a:p>
            <a:r>
              <a:rPr lang="en-US" dirty="0" smtClean="0"/>
              <a:t>is a visual representation of sets and their relationships to each other using overlapping circles. Each circle represents a different set. </a:t>
            </a:r>
            <a:endParaRPr lang="en-US" dirty="0"/>
          </a:p>
        </p:txBody>
      </p:sp>
      <p:pic>
        <p:nvPicPr>
          <p:cNvPr id="16386" name="Picture 2" descr="https://encrypted-tbn2.gstatic.com/images?q=tbn:ANd9GcQ1u1RxeyzKRUwe_UF8w0el_Om4titZyqR3eAIwXtS4wLegDJhF"/>
          <p:cNvPicPr>
            <a:picLocks noChangeAspect="1" noChangeArrowheads="1"/>
          </p:cNvPicPr>
          <p:nvPr/>
        </p:nvPicPr>
        <p:blipFill>
          <a:blip r:embed="rId2" cstate="print"/>
          <a:srcRect/>
          <a:stretch>
            <a:fillRect/>
          </a:stretch>
        </p:blipFill>
        <p:spPr bwMode="auto">
          <a:xfrm>
            <a:off x="2079321" y="3166997"/>
            <a:ext cx="4622797" cy="2971800"/>
          </a:xfrm>
          <a:prstGeom prst="rect">
            <a:avLst/>
          </a:prstGeom>
          <a:noFill/>
          <a:ln>
            <a:solidFill>
              <a:srgbClr val="0070C0"/>
            </a:solidFill>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a:buNone/>
            </a:pPr>
            <a:r>
              <a:rPr lang="en-US" b="1" dirty="0" smtClean="0"/>
              <a:t>4.</a:t>
            </a:r>
            <a:r>
              <a:rPr lang="en-US" dirty="0" smtClean="0"/>
              <a:t> </a:t>
            </a:r>
            <a:r>
              <a:rPr lang="en-US" b="1" dirty="0" smtClean="0"/>
              <a:t>In Example 2, what is the probability of first drawing all 5 red marbles in succession without replacing</a:t>
            </a:r>
            <a:r>
              <a:rPr lang="en-US" b="1" i="1" dirty="0" smtClean="0">
                <a:solidFill>
                  <a:srgbClr val="7030A0"/>
                </a:solidFill>
              </a:rPr>
              <a:t> </a:t>
            </a:r>
            <a:r>
              <a:rPr lang="en-US" b="1" dirty="0" smtClean="0"/>
              <a:t>the marble each time?</a:t>
            </a:r>
            <a:r>
              <a:rPr lang="en-US" dirty="0" smtClean="0"/>
              <a:t> </a:t>
            </a:r>
          </a:p>
          <a:p>
            <a:pPr>
              <a:buNone/>
            </a:pPr>
            <a:endParaRPr lang="en-US" sz="1000" dirty="0" smtClean="0"/>
          </a:p>
          <a:p>
            <a:pPr marL="800100" lvl="2" indent="0">
              <a:buNone/>
            </a:pPr>
            <a:r>
              <a:rPr lang="en-US" sz="2800" b="1" dirty="0">
                <a:solidFill>
                  <a:srgbClr val="FF0000"/>
                </a:solidFill>
              </a:rPr>
              <a:t>P(1</a:t>
            </a:r>
            <a:r>
              <a:rPr lang="en-US" sz="2800" b="1" baseline="30000" dirty="0">
                <a:solidFill>
                  <a:srgbClr val="FF0000"/>
                </a:solidFill>
              </a:rPr>
              <a:t>st</a:t>
            </a:r>
            <a:r>
              <a:rPr lang="en-US" sz="2800" b="1" dirty="0">
                <a:solidFill>
                  <a:srgbClr val="FF0000"/>
                </a:solidFill>
              </a:rPr>
              <a:t> </a:t>
            </a:r>
            <a:r>
              <a:rPr lang="en-US" sz="2800" b="1" dirty="0" smtClean="0">
                <a:solidFill>
                  <a:srgbClr val="FF0000"/>
                </a:solidFill>
              </a:rPr>
              <a:t>red) </a:t>
            </a:r>
            <a:r>
              <a:rPr lang="en-US" sz="2800" b="1" dirty="0">
                <a:solidFill>
                  <a:srgbClr val="FF0000"/>
                </a:solidFill>
              </a:rPr>
              <a:t>= 5/10 = 1/2</a:t>
            </a:r>
          </a:p>
          <a:p>
            <a:pPr marL="800100" lvl="2" indent="0">
              <a:buNone/>
            </a:pPr>
            <a:r>
              <a:rPr lang="en-US" sz="2800" b="1" dirty="0">
                <a:solidFill>
                  <a:srgbClr val="FF0000"/>
                </a:solidFill>
              </a:rPr>
              <a:t>P(2</a:t>
            </a:r>
            <a:r>
              <a:rPr lang="en-US" sz="2800" b="1" baseline="30000" dirty="0">
                <a:solidFill>
                  <a:srgbClr val="FF0000"/>
                </a:solidFill>
              </a:rPr>
              <a:t>nd</a:t>
            </a:r>
            <a:r>
              <a:rPr lang="en-US" sz="2800" b="1" dirty="0">
                <a:solidFill>
                  <a:srgbClr val="FF0000"/>
                </a:solidFill>
              </a:rPr>
              <a:t> </a:t>
            </a:r>
            <a:r>
              <a:rPr lang="en-US" sz="2800" b="1" dirty="0" smtClean="0">
                <a:solidFill>
                  <a:srgbClr val="FF0000"/>
                </a:solidFill>
              </a:rPr>
              <a:t>red) </a:t>
            </a:r>
            <a:r>
              <a:rPr lang="en-US" sz="2800" b="1" dirty="0">
                <a:solidFill>
                  <a:srgbClr val="FF0000"/>
                </a:solidFill>
              </a:rPr>
              <a:t>= 4/9</a:t>
            </a:r>
          </a:p>
          <a:p>
            <a:pPr marL="800100" lvl="2" indent="0">
              <a:buNone/>
            </a:pPr>
            <a:r>
              <a:rPr lang="en-US" sz="2800" b="1" dirty="0">
                <a:solidFill>
                  <a:srgbClr val="FF0000"/>
                </a:solidFill>
              </a:rPr>
              <a:t>P(3</a:t>
            </a:r>
            <a:r>
              <a:rPr lang="en-US" sz="2800" b="1" baseline="30000" dirty="0">
                <a:solidFill>
                  <a:srgbClr val="FF0000"/>
                </a:solidFill>
              </a:rPr>
              <a:t>rd</a:t>
            </a:r>
            <a:r>
              <a:rPr lang="en-US" sz="2800" b="1" dirty="0">
                <a:solidFill>
                  <a:srgbClr val="FF0000"/>
                </a:solidFill>
              </a:rPr>
              <a:t> red) = </a:t>
            </a:r>
            <a:r>
              <a:rPr lang="en-US" sz="2800" b="1" dirty="0" smtClean="0">
                <a:solidFill>
                  <a:srgbClr val="FF0000"/>
                </a:solidFill>
              </a:rPr>
              <a:t>3/8</a:t>
            </a:r>
          </a:p>
          <a:p>
            <a:pPr marL="800100" lvl="2" indent="0">
              <a:buNone/>
            </a:pPr>
            <a:r>
              <a:rPr lang="en-US" sz="2800" b="1" dirty="0" smtClean="0">
                <a:solidFill>
                  <a:srgbClr val="FF0000"/>
                </a:solidFill>
              </a:rPr>
              <a:t>P(4</a:t>
            </a:r>
            <a:r>
              <a:rPr lang="en-US" sz="2800" b="1" baseline="30000" dirty="0" smtClean="0">
                <a:solidFill>
                  <a:srgbClr val="FF0000"/>
                </a:solidFill>
              </a:rPr>
              <a:t>th</a:t>
            </a:r>
            <a:r>
              <a:rPr lang="en-US" sz="2800" b="1" dirty="0" smtClean="0">
                <a:solidFill>
                  <a:srgbClr val="FF0000"/>
                </a:solidFill>
              </a:rPr>
              <a:t> </a:t>
            </a:r>
            <a:r>
              <a:rPr lang="en-US" sz="2800" b="1" dirty="0">
                <a:solidFill>
                  <a:srgbClr val="FF0000"/>
                </a:solidFill>
              </a:rPr>
              <a:t>red) = </a:t>
            </a:r>
            <a:r>
              <a:rPr lang="en-US" sz="2800" b="1" dirty="0" smtClean="0">
                <a:solidFill>
                  <a:srgbClr val="FF0000"/>
                </a:solidFill>
              </a:rPr>
              <a:t>2/7</a:t>
            </a:r>
            <a:endParaRPr lang="en-US" sz="2800" b="1" dirty="0">
              <a:solidFill>
                <a:srgbClr val="FF0000"/>
              </a:solidFill>
            </a:endParaRPr>
          </a:p>
          <a:p>
            <a:pPr marL="800100" lvl="2" indent="0">
              <a:buNone/>
            </a:pPr>
            <a:r>
              <a:rPr lang="en-US" sz="2800" b="1" dirty="0" smtClean="0">
                <a:solidFill>
                  <a:srgbClr val="FF0000"/>
                </a:solidFill>
              </a:rPr>
              <a:t>P(5</a:t>
            </a:r>
            <a:r>
              <a:rPr lang="en-US" sz="2800" b="1" baseline="30000" dirty="0" smtClean="0">
                <a:solidFill>
                  <a:srgbClr val="FF0000"/>
                </a:solidFill>
              </a:rPr>
              <a:t>th</a:t>
            </a:r>
            <a:r>
              <a:rPr lang="en-US" sz="2800" b="1" dirty="0" smtClean="0">
                <a:solidFill>
                  <a:srgbClr val="FF0000"/>
                </a:solidFill>
              </a:rPr>
              <a:t> </a:t>
            </a:r>
            <a:r>
              <a:rPr lang="en-US" sz="2800" b="1" dirty="0">
                <a:solidFill>
                  <a:srgbClr val="FF0000"/>
                </a:solidFill>
              </a:rPr>
              <a:t>red) = </a:t>
            </a:r>
            <a:r>
              <a:rPr lang="en-US" sz="2800" b="1" dirty="0" smtClean="0">
                <a:solidFill>
                  <a:srgbClr val="FF0000"/>
                </a:solidFill>
              </a:rPr>
              <a:t>1/6</a:t>
            </a:r>
          </a:p>
          <a:p>
            <a:pPr marL="800100" lvl="2" indent="0">
              <a:buNone/>
            </a:pPr>
            <a:endParaRPr lang="en-US" sz="1300" b="1" dirty="0">
              <a:solidFill>
                <a:srgbClr val="FF0000"/>
              </a:solidFill>
            </a:endParaRPr>
          </a:p>
          <a:p>
            <a:pPr marL="800100" lvl="2" indent="0">
              <a:buNone/>
            </a:pPr>
            <a:r>
              <a:rPr lang="en-US" sz="2800" b="1" dirty="0" smtClean="0">
                <a:solidFill>
                  <a:srgbClr val="FF0000"/>
                </a:solidFill>
              </a:rPr>
              <a:t>P(5 all red)  = 1/2 · </a:t>
            </a:r>
            <a:r>
              <a:rPr lang="en-US" sz="2800" b="1" dirty="0">
                <a:solidFill>
                  <a:srgbClr val="FF0000"/>
                </a:solidFill>
              </a:rPr>
              <a:t>4/9 </a:t>
            </a:r>
            <a:r>
              <a:rPr lang="en-US" sz="2800" b="1" dirty="0" smtClean="0">
                <a:solidFill>
                  <a:srgbClr val="FF0000"/>
                </a:solidFill>
              </a:rPr>
              <a:t>· 3/8 · 2/7 · 1/6</a:t>
            </a:r>
            <a:r>
              <a:rPr lang="en-US" sz="2800" b="1" dirty="0">
                <a:solidFill>
                  <a:srgbClr val="FF0000"/>
                </a:solidFill>
              </a:rPr>
              <a:t> </a:t>
            </a:r>
            <a:endParaRPr lang="en-US" sz="2800" b="1" dirty="0" smtClean="0">
              <a:solidFill>
                <a:srgbClr val="FF0000"/>
              </a:solidFill>
            </a:endParaRPr>
          </a:p>
          <a:p>
            <a:pPr marL="914400" lvl="2" indent="0">
              <a:buNone/>
            </a:pPr>
            <a:r>
              <a:rPr lang="en-US" sz="2800" b="1" dirty="0">
                <a:solidFill>
                  <a:srgbClr val="FF0000"/>
                </a:solidFill>
              </a:rPr>
              <a:t>	 </a:t>
            </a:r>
            <a:r>
              <a:rPr lang="en-US" sz="2800" b="1" dirty="0" smtClean="0">
                <a:solidFill>
                  <a:srgbClr val="FF0000"/>
                </a:solidFill>
              </a:rPr>
              <a:t>       = 1/252 </a:t>
            </a:r>
            <a:r>
              <a:rPr lang="en-US" sz="2800" b="1" dirty="0">
                <a:solidFill>
                  <a:srgbClr val="FF0000"/>
                </a:solidFill>
              </a:rPr>
              <a:t>≈ </a:t>
            </a:r>
            <a:r>
              <a:rPr lang="en-US" sz="2800" b="1" dirty="0" smtClean="0">
                <a:solidFill>
                  <a:srgbClr val="FF0000"/>
                </a:solidFill>
              </a:rPr>
              <a:t>.00396</a:t>
            </a:r>
          </a:p>
          <a:p>
            <a:pPr marL="914400" lvl="2" indent="0">
              <a:buNone/>
            </a:pPr>
            <a:endParaRPr lang="en-US" sz="1000" b="1" dirty="0" smtClean="0">
              <a:solidFill>
                <a:srgbClr val="FF0000"/>
              </a:solidFill>
            </a:endParaRPr>
          </a:p>
          <a:p>
            <a:pPr marL="914400" lvl="2" indent="0">
              <a:buNone/>
            </a:pPr>
            <a:r>
              <a:rPr lang="en-US" sz="2800" b="1" dirty="0" smtClean="0">
                <a:solidFill>
                  <a:srgbClr val="002060"/>
                </a:solidFill>
              </a:rPr>
              <a:t>The probability of drawing all 5 red without replacement is about 0.396%</a:t>
            </a:r>
          </a:p>
          <a:p>
            <a:pPr>
              <a:buNone/>
            </a:pPr>
            <a:endParaRPr lang="en-US" dirty="0"/>
          </a:p>
        </p:txBody>
      </p:sp>
    </p:spTree>
    <p:extLst>
      <p:ext uri="{BB962C8B-B14F-4D97-AF65-F5344CB8AC3E}">
        <p14:creationId xmlns:p14="http://schemas.microsoft.com/office/powerpoint/2010/main" val="2300450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a:buNone/>
            </a:pPr>
            <a:r>
              <a:rPr lang="en-US" b="1" dirty="0" smtClean="0"/>
              <a:t>5.</a:t>
            </a:r>
            <a:r>
              <a:rPr lang="en-US" dirty="0" smtClean="0"/>
              <a:t> </a:t>
            </a:r>
            <a:r>
              <a:rPr lang="en-US" b="1" dirty="0" smtClean="0">
                <a:solidFill>
                  <a:srgbClr val="7030A0"/>
                </a:solidFill>
              </a:rPr>
              <a:t>Power Ball Lottery</a:t>
            </a:r>
            <a:r>
              <a:rPr lang="en-US" b="1" dirty="0" smtClean="0"/>
              <a:t>:  You pick 5 numbers from 1 to 59.  If you match all 5 numbers, you win!  What is the probability of matching all 5 winning numbers?</a:t>
            </a:r>
          </a:p>
          <a:p>
            <a:pPr>
              <a:buNone/>
            </a:pPr>
            <a:endParaRPr lang="en-US" sz="1000" dirty="0" smtClean="0"/>
          </a:p>
          <a:p>
            <a:pPr marL="800100" lvl="2" indent="0">
              <a:buNone/>
            </a:pPr>
            <a:r>
              <a:rPr lang="en-US" sz="2800" b="1" dirty="0">
                <a:solidFill>
                  <a:srgbClr val="FF0000"/>
                </a:solidFill>
              </a:rPr>
              <a:t>P(1</a:t>
            </a:r>
            <a:r>
              <a:rPr lang="en-US" sz="2800" b="1" baseline="30000" dirty="0">
                <a:solidFill>
                  <a:srgbClr val="FF0000"/>
                </a:solidFill>
              </a:rPr>
              <a:t>st</a:t>
            </a:r>
            <a:r>
              <a:rPr lang="en-US" sz="2800" b="1" dirty="0">
                <a:solidFill>
                  <a:srgbClr val="FF0000"/>
                </a:solidFill>
              </a:rPr>
              <a:t> </a:t>
            </a:r>
            <a:r>
              <a:rPr lang="en-US" sz="2800" b="1" dirty="0" smtClean="0">
                <a:solidFill>
                  <a:srgbClr val="FF0000"/>
                </a:solidFill>
              </a:rPr>
              <a:t>number) </a:t>
            </a:r>
            <a:r>
              <a:rPr lang="en-US" sz="2800" b="1" dirty="0">
                <a:solidFill>
                  <a:srgbClr val="FF0000"/>
                </a:solidFill>
              </a:rPr>
              <a:t>= </a:t>
            </a:r>
            <a:r>
              <a:rPr lang="en-US" sz="2800" b="1" dirty="0" smtClean="0">
                <a:solidFill>
                  <a:srgbClr val="FF0000"/>
                </a:solidFill>
              </a:rPr>
              <a:t>5/59 </a:t>
            </a:r>
          </a:p>
          <a:p>
            <a:pPr marL="800100" lvl="2" indent="0">
              <a:buNone/>
            </a:pPr>
            <a:r>
              <a:rPr lang="en-US" sz="2800" b="1" dirty="0" smtClean="0">
                <a:solidFill>
                  <a:srgbClr val="FF0000"/>
                </a:solidFill>
              </a:rPr>
              <a:t>P(2</a:t>
            </a:r>
            <a:r>
              <a:rPr lang="en-US" sz="2800" b="1" baseline="30000" dirty="0" smtClean="0">
                <a:solidFill>
                  <a:srgbClr val="FF0000"/>
                </a:solidFill>
              </a:rPr>
              <a:t>nd</a:t>
            </a:r>
            <a:r>
              <a:rPr lang="en-US" sz="2800" b="1" dirty="0" smtClean="0">
                <a:solidFill>
                  <a:srgbClr val="FF0000"/>
                </a:solidFill>
              </a:rPr>
              <a:t> number) = 4/58</a:t>
            </a:r>
          </a:p>
          <a:p>
            <a:pPr marL="800100" lvl="2" indent="0">
              <a:buNone/>
            </a:pPr>
            <a:r>
              <a:rPr lang="en-US" sz="2800" b="1" dirty="0" smtClean="0">
                <a:solidFill>
                  <a:srgbClr val="FF0000"/>
                </a:solidFill>
              </a:rPr>
              <a:t>P(3</a:t>
            </a:r>
            <a:r>
              <a:rPr lang="en-US" sz="2800" b="1" baseline="30000" dirty="0" smtClean="0">
                <a:solidFill>
                  <a:srgbClr val="FF0000"/>
                </a:solidFill>
              </a:rPr>
              <a:t>rd</a:t>
            </a:r>
            <a:r>
              <a:rPr lang="en-US" sz="2800" b="1" dirty="0" smtClean="0">
                <a:solidFill>
                  <a:srgbClr val="FF0000"/>
                </a:solidFill>
              </a:rPr>
              <a:t> number) </a:t>
            </a:r>
            <a:r>
              <a:rPr lang="en-US" sz="2800" b="1" dirty="0">
                <a:solidFill>
                  <a:srgbClr val="FF0000"/>
                </a:solidFill>
              </a:rPr>
              <a:t>= </a:t>
            </a:r>
            <a:r>
              <a:rPr lang="en-US" sz="2800" b="1" dirty="0" smtClean="0">
                <a:solidFill>
                  <a:srgbClr val="FF0000"/>
                </a:solidFill>
              </a:rPr>
              <a:t>3/57</a:t>
            </a:r>
          </a:p>
          <a:p>
            <a:pPr marL="800100" lvl="2" indent="0">
              <a:buNone/>
            </a:pPr>
            <a:r>
              <a:rPr lang="en-US" sz="2800" b="1" dirty="0" smtClean="0">
                <a:solidFill>
                  <a:srgbClr val="FF0000"/>
                </a:solidFill>
              </a:rPr>
              <a:t>P(4</a:t>
            </a:r>
            <a:r>
              <a:rPr lang="en-US" sz="2800" b="1" baseline="30000" dirty="0" smtClean="0">
                <a:solidFill>
                  <a:srgbClr val="FF0000"/>
                </a:solidFill>
              </a:rPr>
              <a:t>th</a:t>
            </a:r>
            <a:r>
              <a:rPr lang="en-US" sz="2800" b="1" dirty="0" smtClean="0">
                <a:solidFill>
                  <a:srgbClr val="FF0000"/>
                </a:solidFill>
              </a:rPr>
              <a:t> number) </a:t>
            </a:r>
            <a:r>
              <a:rPr lang="en-US" sz="2800" b="1" dirty="0">
                <a:solidFill>
                  <a:srgbClr val="FF0000"/>
                </a:solidFill>
              </a:rPr>
              <a:t>= </a:t>
            </a:r>
            <a:r>
              <a:rPr lang="en-US" sz="2800" b="1" dirty="0" smtClean="0">
                <a:solidFill>
                  <a:srgbClr val="FF0000"/>
                </a:solidFill>
              </a:rPr>
              <a:t>2/56</a:t>
            </a:r>
            <a:endParaRPr lang="en-US" sz="2800" b="1" dirty="0">
              <a:solidFill>
                <a:srgbClr val="FF0000"/>
              </a:solidFill>
            </a:endParaRPr>
          </a:p>
          <a:p>
            <a:pPr marL="800100" lvl="2" indent="0">
              <a:buNone/>
            </a:pPr>
            <a:r>
              <a:rPr lang="en-US" sz="2800" b="1" dirty="0" smtClean="0">
                <a:solidFill>
                  <a:srgbClr val="FF0000"/>
                </a:solidFill>
              </a:rPr>
              <a:t>P(5</a:t>
            </a:r>
            <a:r>
              <a:rPr lang="en-US" sz="2800" b="1" baseline="30000" dirty="0" smtClean="0">
                <a:solidFill>
                  <a:srgbClr val="FF0000"/>
                </a:solidFill>
              </a:rPr>
              <a:t>th</a:t>
            </a:r>
            <a:r>
              <a:rPr lang="en-US" sz="2800" b="1" dirty="0" smtClean="0">
                <a:solidFill>
                  <a:srgbClr val="FF0000"/>
                </a:solidFill>
              </a:rPr>
              <a:t> number) </a:t>
            </a:r>
            <a:r>
              <a:rPr lang="en-US" sz="2800" b="1" dirty="0">
                <a:solidFill>
                  <a:srgbClr val="FF0000"/>
                </a:solidFill>
              </a:rPr>
              <a:t>= </a:t>
            </a:r>
            <a:r>
              <a:rPr lang="en-US" sz="2800" b="1" dirty="0" smtClean="0">
                <a:solidFill>
                  <a:srgbClr val="FF0000"/>
                </a:solidFill>
              </a:rPr>
              <a:t>1/55</a:t>
            </a:r>
          </a:p>
          <a:p>
            <a:pPr marL="800100" lvl="2" indent="0">
              <a:buNone/>
            </a:pPr>
            <a:endParaRPr lang="en-US" sz="1300" b="1" dirty="0">
              <a:solidFill>
                <a:srgbClr val="FF0000"/>
              </a:solidFill>
            </a:endParaRPr>
          </a:p>
          <a:p>
            <a:pPr marL="800100" lvl="2" indent="0">
              <a:buNone/>
            </a:pPr>
            <a:r>
              <a:rPr lang="en-US" sz="2800" b="1" dirty="0" smtClean="0">
                <a:solidFill>
                  <a:srgbClr val="FF0000"/>
                </a:solidFill>
              </a:rPr>
              <a:t>P(Match All 5) = 120/600766320</a:t>
            </a:r>
          </a:p>
          <a:p>
            <a:pPr marL="914400" lvl="2" indent="0">
              <a:buNone/>
            </a:pPr>
            <a:r>
              <a:rPr lang="en-US" sz="2800" b="1" dirty="0">
                <a:solidFill>
                  <a:srgbClr val="FF0000"/>
                </a:solidFill>
              </a:rPr>
              <a:t>	 </a:t>
            </a:r>
            <a:r>
              <a:rPr lang="en-US" sz="2800" b="1" dirty="0" smtClean="0">
                <a:solidFill>
                  <a:srgbClr val="FF0000"/>
                </a:solidFill>
              </a:rPr>
              <a:t>            = 0.0000001997448858</a:t>
            </a:r>
          </a:p>
          <a:p>
            <a:pPr marL="914400" lvl="2" indent="0">
              <a:buNone/>
            </a:pPr>
            <a:endParaRPr lang="en-US" sz="1000" b="1" dirty="0" smtClean="0">
              <a:solidFill>
                <a:srgbClr val="FF0000"/>
              </a:solidFill>
            </a:endParaRPr>
          </a:p>
          <a:p>
            <a:pPr marL="914400" lvl="2" indent="0">
              <a:buNone/>
            </a:pPr>
            <a:r>
              <a:rPr lang="en-US" sz="2800" b="1" dirty="0" smtClean="0">
                <a:solidFill>
                  <a:srgbClr val="002060"/>
                </a:solidFill>
              </a:rPr>
              <a:t>The probability of matching all 5 numbers </a:t>
            </a:r>
            <a:br>
              <a:rPr lang="en-US" sz="2800" b="1" dirty="0" smtClean="0">
                <a:solidFill>
                  <a:srgbClr val="002060"/>
                </a:solidFill>
              </a:rPr>
            </a:br>
            <a:r>
              <a:rPr lang="en-US" sz="2800" b="1" dirty="0" smtClean="0">
                <a:solidFill>
                  <a:srgbClr val="002060"/>
                </a:solidFill>
              </a:rPr>
              <a:t>to win is about 0.00002%</a:t>
            </a:r>
          </a:p>
          <a:p>
            <a:pPr>
              <a:buNone/>
            </a:pPr>
            <a:endParaRPr lang="en-US" dirty="0"/>
          </a:p>
        </p:txBody>
      </p:sp>
    </p:spTree>
    <p:extLst>
      <p:ext uri="{BB962C8B-B14F-4D97-AF65-F5344CB8AC3E}">
        <p14:creationId xmlns:p14="http://schemas.microsoft.com/office/powerpoint/2010/main" val="3727091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rmAutofit lnSpcReduction="10000"/>
          </a:bodyPr>
          <a:lstStyle/>
          <a:p>
            <a:r>
              <a:rPr lang="en-US" dirty="0" smtClean="0"/>
              <a:t>How many outcomes are there for rolling the die?</a:t>
            </a:r>
          </a:p>
          <a:p>
            <a:pPr marL="914400" lvl="2" indent="0">
              <a:buNone/>
            </a:pPr>
            <a:r>
              <a:rPr lang="en-US" sz="3200" b="1" dirty="0" smtClean="0">
                <a:solidFill>
                  <a:srgbClr val="FF0000"/>
                </a:solidFill>
              </a:rPr>
              <a:t>6 outcomes</a:t>
            </a:r>
          </a:p>
          <a:p>
            <a:r>
              <a:rPr lang="en-US" dirty="0" smtClean="0"/>
              <a:t>How many outcomes are there for tossing the coin?</a:t>
            </a:r>
          </a:p>
          <a:p>
            <a:pPr marL="914400" lvl="2" indent="0">
              <a:buNone/>
            </a:pPr>
            <a:r>
              <a:rPr lang="en-US" sz="3200" b="1" dirty="0" smtClean="0">
                <a:solidFill>
                  <a:srgbClr val="FF0000"/>
                </a:solidFill>
              </a:rPr>
              <a:t>2 outcomes</a:t>
            </a:r>
          </a:p>
          <a:p>
            <a:r>
              <a:rPr lang="en-US" dirty="0" smtClean="0"/>
              <a:t>How many outcomes are there in the sample space of rolling the die and tossing the coin?</a:t>
            </a:r>
          </a:p>
          <a:p>
            <a:pPr marL="914400" lvl="2" indent="0">
              <a:buNone/>
            </a:pPr>
            <a:r>
              <a:rPr lang="en-US" sz="3200" b="1" dirty="0" smtClean="0">
                <a:solidFill>
                  <a:srgbClr val="FF0000"/>
                </a:solidFill>
              </a:rPr>
              <a:t>12 outcomes</a:t>
            </a:r>
            <a:endParaRPr lang="en-US" sz="3200" b="1" dirty="0">
              <a:solidFill>
                <a:srgbClr val="FF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595376379"/>
              </p:ext>
            </p:extLst>
          </p:nvPr>
        </p:nvGraphicFramePr>
        <p:xfrm>
          <a:off x="1600200" y="304800"/>
          <a:ext cx="6095999" cy="1188720"/>
        </p:xfrm>
        <a:graphic>
          <a:graphicData uri="http://schemas.openxmlformats.org/drawingml/2006/table">
            <a:tbl>
              <a:tblPr firstRow="1" bandRow="1">
                <a:tableStyleId>{5C22544A-7EE6-4342-B048-85BDC9FD1C3A}</a:tableStyleId>
              </a:tblPr>
              <a:tblGrid>
                <a:gridCol w="870857"/>
                <a:gridCol w="870857"/>
                <a:gridCol w="870857"/>
                <a:gridCol w="870857"/>
                <a:gridCol w="870857"/>
                <a:gridCol w="870857"/>
                <a:gridCol w="870857"/>
              </a:tblGrid>
              <a:tr h="370840">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chemeClr val="tx1"/>
                          </a:solidFill>
                        </a:rPr>
                        <a:t>1</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chemeClr val="tx1"/>
                          </a:solidFill>
                        </a:rPr>
                        <a:t>2</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chemeClr val="tx1"/>
                          </a:solidFill>
                        </a:rPr>
                        <a:t>3</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chemeClr val="tx1"/>
                          </a:solidFill>
                        </a:rPr>
                        <a:t>4</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chemeClr val="tx1"/>
                          </a:solidFill>
                        </a:rPr>
                        <a:t>5</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chemeClr val="tx1"/>
                          </a:solidFill>
                        </a:rPr>
                        <a:t>6</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b="1" dirty="0" smtClean="0"/>
                        <a:t>Head</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1, H</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2, H</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3, H</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4, H</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5, H</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6, H</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b="1" dirty="0" smtClean="0"/>
                        <a:t>Tail</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1, T</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2, T</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3, T</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4, T</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5, T</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6, T</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56434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a:t>
            </a:r>
            <a:r>
              <a:rPr lang="en-US" dirty="0" smtClean="0"/>
              <a:t>nother way to decide how many outcomes are in the sample space?</a:t>
            </a:r>
          </a:p>
          <a:p>
            <a:pPr marL="914400" lvl="2" indent="0">
              <a:buNone/>
            </a:pPr>
            <a:r>
              <a:rPr lang="en-US" sz="3200" b="1" dirty="0" smtClean="0">
                <a:solidFill>
                  <a:srgbClr val="FF0000"/>
                </a:solidFill>
              </a:rPr>
              <a:t>Multiply the number of outcomes in each event together to get the total number of outcomes.</a:t>
            </a:r>
          </a:p>
          <a:p>
            <a:pPr marL="914400" lvl="2" indent="0">
              <a:buNone/>
            </a:pPr>
            <a:r>
              <a:rPr lang="en-US" sz="3200" b="1" dirty="0" smtClean="0">
                <a:solidFill>
                  <a:srgbClr val="FF0000"/>
                </a:solidFill>
              </a:rPr>
              <a:t>    </a:t>
            </a:r>
            <a:r>
              <a:rPr lang="en-US" sz="3200" b="1" u="sng" dirty="0" smtClean="0">
                <a:solidFill>
                  <a:srgbClr val="FF0000"/>
                </a:solidFill>
              </a:rPr>
              <a:t>Die</a:t>
            </a:r>
            <a:r>
              <a:rPr lang="en-US" sz="3200" b="1" dirty="0" smtClean="0">
                <a:solidFill>
                  <a:srgbClr val="FF0000"/>
                </a:solidFill>
              </a:rPr>
              <a:t>		</a:t>
            </a:r>
            <a:r>
              <a:rPr lang="en-US" sz="3200" b="1" u="sng" dirty="0" smtClean="0">
                <a:solidFill>
                  <a:srgbClr val="FF0000"/>
                </a:solidFill>
              </a:rPr>
              <a:t>Coin</a:t>
            </a:r>
            <a:endParaRPr lang="en-US" sz="3200" b="1" u="sng" dirty="0">
              <a:solidFill>
                <a:srgbClr val="FF0000"/>
              </a:solidFill>
            </a:endParaRPr>
          </a:p>
          <a:p>
            <a:pPr marL="914400" lvl="2" indent="0">
              <a:buNone/>
            </a:pPr>
            <a:r>
              <a:rPr lang="en-US" sz="3200" b="1" dirty="0">
                <a:solidFill>
                  <a:srgbClr val="FF0000"/>
                </a:solidFill>
              </a:rPr>
              <a:t>6 </a:t>
            </a:r>
            <a:r>
              <a:rPr lang="en-US" sz="3200" b="1" dirty="0" smtClean="0">
                <a:solidFill>
                  <a:srgbClr val="FF0000"/>
                </a:solidFill>
              </a:rPr>
              <a:t>outcomes  ·  </a:t>
            </a:r>
            <a:r>
              <a:rPr lang="en-US" sz="3200" b="1" dirty="0">
                <a:solidFill>
                  <a:srgbClr val="FF0000"/>
                </a:solidFill>
              </a:rPr>
              <a:t>2 </a:t>
            </a:r>
            <a:r>
              <a:rPr lang="en-US" sz="3200" b="1" dirty="0" smtClean="0">
                <a:solidFill>
                  <a:srgbClr val="FF0000"/>
                </a:solidFill>
              </a:rPr>
              <a:t>outcomes = </a:t>
            </a:r>
            <a:r>
              <a:rPr lang="en-US" sz="3200" b="1" dirty="0">
                <a:solidFill>
                  <a:srgbClr val="FF0000"/>
                </a:solidFill>
              </a:rPr>
              <a:t>12 outcomes</a:t>
            </a:r>
          </a:p>
          <a:p>
            <a:pPr marL="914400" lvl="2" indent="0">
              <a:buNone/>
            </a:pPr>
            <a:endParaRPr lang="en-US" sz="3200" b="1" dirty="0">
              <a:solidFill>
                <a:srgbClr val="FF0000"/>
              </a:solidFill>
            </a:endParaRPr>
          </a:p>
          <a:p>
            <a:pPr marL="914400" lvl="2" indent="0">
              <a:buNone/>
            </a:pPr>
            <a:endParaRPr lang="en-US" sz="3200" b="1" dirty="0">
              <a:solidFill>
                <a:srgbClr val="FF0000"/>
              </a:solidFill>
            </a:endParaRPr>
          </a:p>
          <a:p>
            <a:pPr marL="914400" lvl="2" indent="0">
              <a:buNone/>
            </a:pPr>
            <a:endParaRPr lang="en-US" sz="3200" b="1" dirty="0" smtClean="0">
              <a:solidFill>
                <a:srgbClr val="FF0000"/>
              </a:solidFill>
            </a:endParaRPr>
          </a:p>
          <a:p>
            <a:pPr lvl="2"/>
            <a:endParaRPr lang="en-US" b="1" dirty="0" smtClean="0">
              <a:solidFill>
                <a:srgbClr val="FF0000"/>
              </a:solidFill>
            </a:endParaRPr>
          </a:p>
          <a:p>
            <a:pPr>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067038007"/>
              </p:ext>
            </p:extLst>
          </p:nvPr>
        </p:nvGraphicFramePr>
        <p:xfrm>
          <a:off x="1600200" y="304800"/>
          <a:ext cx="6095999" cy="1188720"/>
        </p:xfrm>
        <a:graphic>
          <a:graphicData uri="http://schemas.openxmlformats.org/drawingml/2006/table">
            <a:tbl>
              <a:tblPr firstRow="1" bandRow="1">
                <a:tableStyleId>{5C22544A-7EE6-4342-B048-85BDC9FD1C3A}</a:tableStyleId>
              </a:tblPr>
              <a:tblGrid>
                <a:gridCol w="870857"/>
                <a:gridCol w="870857"/>
                <a:gridCol w="870857"/>
                <a:gridCol w="870857"/>
                <a:gridCol w="870857"/>
                <a:gridCol w="870857"/>
                <a:gridCol w="870857"/>
              </a:tblGrid>
              <a:tr h="370840">
                <a:tc>
                  <a:txBody>
                    <a:bodyPr/>
                    <a:lstStyle/>
                    <a:p>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chemeClr val="tx1"/>
                          </a:solidFill>
                        </a:rPr>
                        <a:t>1</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chemeClr val="tx1"/>
                          </a:solidFill>
                        </a:rPr>
                        <a:t>2</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chemeClr val="tx1"/>
                          </a:solidFill>
                        </a:rPr>
                        <a:t>3</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chemeClr val="tx1"/>
                          </a:solidFill>
                        </a:rPr>
                        <a:t>4</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chemeClr val="tx1"/>
                          </a:solidFill>
                        </a:rPr>
                        <a:t>5</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chemeClr val="tx1"/>
                          </a:solidFill>
                        </a:rPr>
                        <a:t>6</a:t>
                      </a:r>
                      <a:endParaRPr lang="en-US" sz="2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b="1" dirty="0" smtClean="0"/>
                        <a:t>Head</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1, H</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2, H</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3, H</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4, H</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5, H</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6, H</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2000" b="1" dirty="0" smtClean="0"/>
                        <a:t>Tail</a:t>
                      </a:r>
                      <a:endParaRPr lang="en-US" sz="20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1, T</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2, T</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3, T</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4, T</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5, T</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b="1" dirty="0" smtClean="0">
                          <a:solidFill>
                            <a:srgbClr val="FF0000"/>
                          </a:solidFill>
                        </a:rPr>
                        <a:t>6, T</a:t>
                      </a:r>
                      <a:endParaRPr lang="en-US" sz="20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22899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352800"/>
            <a:ext cx="8229600" cy="1143000"/>
          </a:xfrm>
        </p:spPr>
        <p:txBody>
          <a:bodyPr/>
          <a:lstStyle/>
          <a:p>
            <a:r>
              <a:rPr lang="en-US" dirty="0" smtClean="0"/>
              <a:t>End of Day 2</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173083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Math 2 Warm Up - Part 1</a:t>
            </a:r>
            <a:endParaRPr lang="en-US" b="1" u="sng" dirty="0">
              <a:solidFill>
                <a:srgbClr val="FF0000"/>
              </a:solidFill>
            </a:endParaRPr>
          </a:p>
        </p:txBody>
      </p:sp>
      <p:sp>
        <p:nvSpPr>
          <p:cNvPr id="3" name="Content Placeholder 2"/>
          <p:cNvSpPr>
            <a:spLocks noGrp="1"/>
          </p:cNvSpPr>
          <p:nvPr>
            <p:ph idx="1"/>
          </p:nvPr>
        </p:nvSpPr>
        <p:spPr>
          <a:xfrm>
            <a:off x="457200" y="1295400"/>
            <a:ext cx="8382000" cy="4830763"/>
          </a:xfrm>
        </p:spPr>
        <p:txBody>
          <a:bodyPr>
            <a:normAutofit/>
          </a:bodyPr>
          <a:lstStyle/>
          <a:p>
            <a:pPr marL="0" indent="0">
              <a:buNone/>
            </a:pPr>
            <a:r>
              <a:rPr lang="en-US" sz="2800" dirty="0" smtClean="0"/>
              <a:t> </a:t>
            </a:r>
          </a:p>
          <a:p>
            <a:pPr marL="0" indent="0">
              <a:buNone/>
            </a:pPr>
            <a:endParaRPr lang="en-US" sz="2800"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145" y="1778390"/>
            <a:ext cx="8746787" cy="4470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145" y="1371599"/>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803381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Math 2 Warm Up - Part 2</a:t>
            </a:r>
            <a:endParaRPr lang="en-US" b="1" u="sng" dirty="0">
              <a:solidFill>
                <a:srgbClr val="FF0000"/>
              </a:solidFill>
            </a:endParaRPr>
          </a:p>
        </p:txBody>
      </p:sp>
      <p:sp>
        <p:nvSpPr>
          <p:cNvPr id="3" name="Content Placeholder 2"/>
          <p:cNvSpPr>
            <a:spLocks noGrp="1"/>
          </p:cNvSpPr>
          <p:nvPr>
            <p:ph idx="1"/>
          </p:nvPr>
        </p:nvSpPr>
        <p:spPr>
          <a:xfrm>
            <a:off x="457200" y="1295400"/>
            <a:ext cx="8382000" cy="4830763"/>
          </a:xfrm>
        </p:spPr>
        <p:txBody>
          <a:bodyPr>
            <a:normAutofit/>
          </a:bodyPr>
          <a:lstStyle/>
          <a:p>
            <a:pPr marL="0" indent="0">
              <a:buNone/>
            </a:pPr>
            <a:r>
              <a:rPr lang="en-US" sz="2800" dirty="0" smtClean="0"/>
              <a:t> </a:t>
            </a:r>
          </a:p>
          <a:p>
            <a:pPr marL="0" indent="0">
              <a:buNone/>
            </a:pPr>
            <a:endParaRPr lang="en-US" sz="2800"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3662288"/>
            <a:ext cx="7911192" cy="1469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5282418"/>
            <a:ext cx="7911193"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1173480"/>
            <a:ext cx="6376089" cy="2488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3662288"/>
            <a:ext cx="3810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7712" y="5282418"/>
            <a:ext cx="319088" cy="342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128420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743200"/>
            <a:ext cx="7772400" cy="1470025"/>
          </a:xfrm>
        </p:spPr>
        <p:txBody>
          <a:bodyPr>
            <a:normAutofit/>
          </a:bodyPr>
          <a:lstStyle/>
          <a:p>
            <a:r>
              <a:rPr lang="en-US" b="1" dirty="0" smtClean="0"/>
              <a:t>Lesson </a:t>
            </a:r>
            <a:r>
              <a:rPr lang="en-US" b="1" dirty="0"/>
              <a:t>3</a:t>
            </a:r>
            <a:r>
              <a:rPr lang="en-US" b="1" dirty="0" smtClean="0"/>
              <a:t>: </a:t>
            </a:r>
            <a:r>
              <a:rPr lang="en-US" b="1" dirty="0"/>
              <a:t>Mutually Exclusive and Inclusive Events</a:t>
            </a:r>
          </a:p>
        </p:txBody>
      </p:sp>
      <p:sp>
        <p:nvSpPr>
          <p:cNvPr id="4" name="Subtitle 2"/>
          <p:cNvSpPr txBox="1">
            <a:spLocks/>
          </p:cNvSpPr>
          <p:nvPr/>
        </p:nvSpPr>
        <p:spPr>
          <a:xfrm>
            <a:off x="1493729" y="1600200"/>
            <a:ext cx="6400800" cy="685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4400" b="1" dirty="0" smtClean="0">
                <a:solidFill>
                  <a:srgbClr val="002060"/>
                </a:solidFill>
              </a:rPr>
              <a:t>Math 2 Unit 9 - Probability</a:t>
            </a:r>
            <a:endParaRPr lang="en-US" sz="4400" b="1" dirty="0">
              <a:solidFill>
                <a:srgbClr val="002060"/>
              </a:solidFill>
            </a:endParaRPr>
          </a:p>
        </p:txBody>
      </p:sp>
    </p:spTree>
    <p:extLst>
      <p:ext uri="{BB962C8B-B14F-4D97-AF65-F5344CB8AC3E}">
        <p14:creationId xmlns:p14="http://schemas.microsoft.com/office/powerpoint/2010/main" val="392249807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Mutually Exclusive Events</a:t>
            </a:r>
            <a:endParaRPr lang="en-US" b="1" u="sng" dirty="0"/>
          </a:p>
        </p:txBody>
      </p:sp>
      <p:sp>
        <p:nvSpPr>
          <p:cNvPr id="3" name="Content Placeholder 2"/>
          <p:cNvSpPr>
            <a:spLocks noGrp="1"/>
          </p:cNvSpPr>
          <p:nvPr>
            <p:ph idx="1"/>
          </p:nvPr>
        </p:nvSpPr>
        <p:spPr/>
        <p:txBody>
          <a:bodyPr>
            <a:normAutofit fontScale="92500" lnSpcReduction="10000"/>
          </a:bodyPr>
          <a:lstStyle/>
          <a:p>
            <a:r>
              <a:rPr lang="en-US" dirty="0" smtClean="0"/>
              <a:t>Suppose you are rolling a six-sided die. What is the probability that you roll an odd number or you roll a 2? </a:t>
            </a:r>
          </a:p>
          <a:p>
            <a:pPr lvl="2"/>
            <a:r>
              <a:rPr lang="en-US" dirty="0" smtClean="0"/>
              <a:t>Can these both occur at the same time? Why or why not?</a:t>
            </a:r>
          </a:p>
          <a:p>
            <a:r>
              <a:rPr lang="en-US" b="1" dirty="0" smtClean="0"/>
              <a:t>Mutually Exclusive Events (or Disjoint Events): </a:t>
            </a:r>
            <a:r>
              <a:rPr lang="en-US" dirty="0" smtClean="0"/>
              <a:t>Two or more events that cannot occur at the same time.</a:t>
            </a:r>
          </a:p>
          <a:p>
            <a:r>
              <a:rPr lang="en-US" dirty="0" smtClean="0"/>
              <a:t>The probability of two mutually exclusive events occurring at the same time , P(A and B), is 0!</a:t>
            </a:r>
          </a:p>
          <a:p>
            <a:r>
              <a:rPr lang="en-US" dirty="0" smtClean="0">
                <a:hlinkClick r:id="rId2"/>
              </a:rPr>
              <a:t>Video on Mutually Exclusive Events</a:t>
            </a:r>
            <a:endParaRPr lang="en-US" dirty="0"/>
          </a:p>
        </p:txBody>
      </p:sp>
    </p:spTree>
    <p:extLst>
      <p:ext uri="{BB962C8B-B14F-4D97-AF65-F5344CB8AC3E}">
        <p14:creationId xmlns:p14="http://schemas.microsoft.com/office/powerpoint/2010/main" val="353013294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solidFill>
                  <a:srgbClr val="002060"/>
                </a:solidFill>
              </a:rPr>
              <a:t>Probability of Mutually Exclusive Events</a:t>
            </a:r>
            <a:endParaRPr lang="en-US" sz="3600" b="1" u="sng" dirty="0">
              <a:solidFill>
                <a:srgbClr val="002060"/>
              </a:solidFill>
            </a:endParaRPr>
          </a:p>
        </p:txBody>
      </p:sp>
      <p:sp>
        <p:nvSpPr>
          <p:cNvPr id="3" name="Content Placeholder 2"/>
          <p:cNvSpPr>
            <a:spLocks noGrp="1"/>
          </p:cNvSpPr>
          <p:nvPr>
            <p:ph idx="1"/>
          </p:nvPr>
        </p:nvSpPr>
        <p:spPr/>
        <p:txBody>
          <a:bodyPr/>
          <a:lstStyle/>
          <a:p>
            <a:r>
              <a:rPr lang="en-US" dirty="0" smtClean="0"/>
              <a:t>To find the probability of one of two </a:t>
            </a:r>
            <a:r>
              <a:rPr lang="en-US" b="1" dirty="0" smtClean="0">
                <a:solidFill>
                  <a:srgbClr val="002060"/>
                </a:solidFill>
              </a:rPr>
              <a:t>mutually exclusive</a:t>
            </a:r>
            <a:r>
              <a:rPr lang="en-US" dirty="0" smtClean="0"/>
              <a:t> events occurring, use the following formula:</a:t>
            </a:r>
          </a:p>
          <a:p>
            <a:pPr algn="ctr">
              <a:buNone/>
            </a:pPr>
            <a:r>
              <a:rPr lang="en-US" sz="4400" b="1" dirty="0" smtClean="0">
                <a:solidFill>
                  <a:srgbClr val="002060"/>
                </a:solidFill>
              </a:rPr>
              <a:t>P(A or B) = P(A) + P(B)</a:t>
            </a:r>
          </a:p>
        </p:txBody>
      </p:sp>
    </p:spTree>
    <p:extLst>
      <p:ext uri="{BB962C8B-B14F-4D97-AF65-F5344CB8AC3E}">
        <p14:creationId xmlns:p14="http://schemas.microsoft.com/office/powerpoint/2010/main" val="13971069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Use the Venn Diagram to answer the questions below:</a:t>
            </a:r>
            <a:endParaRPr lang="en-US" sz="2800" b="1" dirty="0"/>
          </a:p>
        </p:txBody>
      </p:sp>
      <p:sp>
        <p:nvSpPr>
          <p:cNvPr id="3" name="Content Placeholder 2"/>
          <p:cNvSpPr>
            <a:spLocks noGrp="1"/>
          </p:cNvSpPr>
          <p:nvPr>
            <p:ph idx="1"/>
          </p:nvPr>
        </p:nvSpPr>
        <p:spPr>
          <a:xfrm>
            <a:off x="457200" y="1502079"/>
            <a:ext cx="8229600" cy="5355921"/>
          </a:xfrm>
        </p:spPr>
        <p:txBody>
          <a:bodyPr>
            <a:normAutofit fontScale="92500" lnSpcReduction="10000"/>
          </a:bodyPr>
          <a:lstStyle/>
          <a:p>
            <a:pPr lvl="1">
              <a:buNone/>
            </a:pPr>
            <a:r>
              <a:rPr lang="en-US" dirty="0" smtClean="0"/>
              <a:t>                            A                   B</a:t>
            </a:r>
          </a:p>
          <a:p>
            <a:pPr lvl="1">
              <a:buNone/>
            </a:pPr>
            <a:endParaRPr lang="en-US" dirty="0"/>
          </a:p>
          <a:p>
            <a:pPr lvl="1">
              <a:buNone/>
            </a:pPr>
            <a:endParaRPr lang="en-US" dirty="0" smtClean="0"/>
          </a:p>
          <a:p>
            <a:pPr lvl="1">
              <a:buNone/>
            </a:pPr>
            <a:endParaRPr lang="en-US" dirty="0"/>
          </a:p>
          <a:p>
            <a:pPr lvl="1">
              <a:buNone/>
            </a:pPr>
            <a:endParaRPr lang="en-US" dirty="0" smtClean="0"/>
          </a:p>
          <a:p>
            <a:pPr lvl="1">
              <a:buNone/>
            </a:pPr>
            <a:endParaRPr lang="en-US" dirty="0"/>
          </a:p>
          <a:p>
            <a:pPr marL="971550" lvl="1" indent="-514350">
              <a:buFont typeface="+mj-lt"/>
              <a:buAutoNum type="arabicPeriod"/>
            </a:pPr>
            <a:r>
              <a:rPr lang="en-US" dirty="0" smtClean="0"/>
              <a:t>What are the elements of set A? </a:t>
            </a:r>
          </a:p>
          <a:p>
            <a:pPr marL="971550" lvl="1" indent="-514350">
              <a:buNone/>
            </a:pPr>
            <a:r>
              <a:rPr lang="en-US" dirty="0" smtClean="0"/>
              <a:t>	</a:t>
            </a:r>
            <a:r>
              <a:rPr lang="en-US" b="1" dirty="0" smtClean="0">
                <a:solidFill>
                  <a:srgbClr val="C00000"/>
                </a:solidFill>
              </a:rPr>
              <a:t>{1, 2, 3, 4, 6, 12}</a:t>
            </a:r>
          </a:p>
          <a:p>
            <a:pPr marL="971550" lvl="1" indent="-514350">
              <a:buFont typeface="+mj-lt"/>
              <a:buAutoNum type="arabicPeriod" startAt="2"/>
            </a:pPr>
            <a:r>
              <a:rPr lang="en-US" dirty="0" smtClean="0"/>
              <a:t>What are the elements of set B?  </a:t>
            </a:r>
            <a:r>
              <a:rPr lang="en-US" dirty="0"/>
              <a:t> </a:t>
            </a:r>
            <a:endParaRPr lang="en-US" dirty="0" smtClean="0"/>
          </a:p>
          <a:p>
            <a:pPr marL="971550" lvl="1" indent="-514350">
              <a:buNone/>
            </a:pPr>
            <a:r>
              <a:rPr lang="en-US" dirty="0" smtClean="0"/>
              <a:t>	</a:t>
            </a:r>
            <a:r>
              <a:rPr lang="en-US" b="1" dirty="0" smtClean="0">
                <a:solidFill>
                  <a:srgbClr val="C00000"/>
                </a:solidFill>
              </a:rPr>
              <a:t>{1, 2, 4, 8, 16}</a:t>
            </a:r>
          </a:p>
          <a:p>
            <a:pPr marL="971550" lvl="1" indent="-514350">
              <a:buAutoNum type="arabicPeriod" startAt="3"/>
            </a:pPr>
            <a:r>
              <a:rPr lang="en-US" dirty="0" smtClean="0"/>
              <a:t>Why are 1, 2, and 4 in both sets?</a:t>
            </a:r>
          </a:p>
          <a:p>
            <a:pPr marL="457200" lvl="1" indent="0">
              <a:buNone/>
            </a:pPr>
            <a:r>
              <a:rPr lang="en-US" b="1" dirty="0" smtClean="0">
                <a:solidFill>
                  <a:srgbClr val="C00000"/>
                </a:solidFill>
              </a:rPr>
              <a:t>	 They are factors </a:t>
            </a:r>
            <a:r>
              <a:rPr lang="en-US" b="1" smtClean="0">
                <a:solidFill>
                  <a:srgbClr val="C00000"/>
                </a:solidFill>
              </a:rPr>
              <a:t>of Both </a:t>
            </a:r>
            <a:r>
              <a:rPr lang="en-US" b="1" dirty="0" smtClean="0">
                <a:solidFill>
                  <a:srgbClr val="C00000"/>
                </a:solidFill>
              </a:rPr>
              <a:t>12 and 16</a:t>
            </a:r>
          </a:p>
        </p:txBody>
      </p:sp>
      <p:sp>
        <p:nvSpPr>
          <p:cNvPr id="4" name="Oval 3"/>
          <p:cNvSpPr/>
          <p:nvPr/>
        </p:nvSpPr>
        <p:spPr>
          <a:xfrm>
            <a:off x="1981200" y="1524000"/>
            <a:ext cx="2590800" cy="2514600"/>
          </a:xfrm>
          <a:prstGeom prst="ellipse">
            <a:avLst/>
          </a:prstGeom>
          <a:solidFill>
            <a:schemeClr val="lt1">
              <a:alpha val="0"/>
            </a:schemeClr>
          </a:solidFill>
        </p:spPr>
        <p:style>
          <a:lnRef idx="2">
            <a:schemeClr val="dk1"/>
          </a:lnRef>
          <a:fillRef idx="1">
            <a:schemeClr val="lt1"/>
          </a:fillRef>
          <a:effectRef idx="0">
            <a:schemeClr val="dk1"/>
          </a:effectRef>
          <a:fontRef idx="minor">
            <a:schemeClr val="dk1"/>
          </a:fontRef>
        </p:style>
        <p:txBody>
          <a:bodyPr rtlCol="0" anchor="t" anchorCtr="0"/>
          <a:lstStyle/>
          <a:p>
            <a:r>
              <a:rPr lang="en-US" b="1" dirty="0" smtClean="0"/>
              <a:t>Factors of 12</a:t>
            </a:r>
          </a:p>
          <a:p>
            <a:r>
              <a:rPr lang="en-US" dirty="0" smtClean="0"/>
              <a:t>	           1</a:t>
            </a:r>
            <a:endParaRPr lang="en-US" dirty="0"/>
          </a:p>
          <a:p>
            <a:pPr marL="342900" indent="-342900">
              <a:buAutoNum type="arabicPlain" startAt="3"/>
            </a:pPr>
            <a:r>
              <a:rPr lang="en-US" dirty="0" smtClean="0"/>
              <a:t>6     12         2</a:t>
            </a:r>
          </a:p>
          <a:p>
            <a:pPr marL="342900" indent="-342900"/>
            <a:r>
              <a:rPr lang="en-US" dirty="0" smtClean="0"/>
              <a:t>                         4 </a:t>
            </a:r>
            <a:endParaRPr lang="en-US" dirty="0"/>
          </a:p>
        </p:txBody>
      </p:sp>
      <p:sp>
        <p:nvSpPr>
          <p:cNvPr id="6" name="Oval 5"/>
          <p:cNvSpPr/>
          <p:nvPr/>
        </p:nvSpPr>
        <p:spPr>
          <a:xfrm>
            <a:off x="3505200" y="1524000"/>
            <a:ext cx="2590800" cy="2514600"/>
          </a:xfrm>
          <a:prstGeom prst="ellipse">
            <a:avLst/>
          </a:prstGeom>
          <a:solidFill>
            <a:schemeClr val="lt1">
              <a:alpha val="0"/>
            </a:schemeClr>
          </a:solidFill>
        </p:spPr>
        <p:style>
          <a:lnRef idx="2">
            <a:schemeClr val="dk1"/>
          </a:lnRef>
          <a:fillRef idx="1">
            <a:schemeClr val="lt1"/>
          </a:fillRef>
          <a:effectRef idx="0">
            <a:schemeClr val="dk1"/>
          </a:effectRef>
          <a:fontRef idx="minor">
            <a:schemeClr val="dk1"/>
          </a:fontRef>
        </p:style>
        <p:txBody>
          <a:bodyPr rtlCol="0" anchor="t" anchorCtr="0"/>
          <a:lstStyle/>
          <a:p>
            <a:pPr algn="ctr"/>
            <a:r>
              <a:rPr lang="en-US" dirty="0" smtClean="0"/>
              <a:t>        </a:t>
            </a:r>
            <a:r>
              <a:rPr lang="en-US" b="1" dirty="0" smtClean="0"/>
              <a:t>Factors of 16</a:t>
            </a:r>
          </a:p>
          <a:p>
            <a:pPr algn="ctr"/>
            <a:r>
              <a:rPr lang="en-US" dirty="0" smtClean="0"/>
              <a:t>8</a:t>
            </a:r>
          </a:p>
          <a:p>
            <a:pPr algn="ctr"/>
            <a:endParaRPr lang="en-US" dirty="0"/>
          </a:p>
          <a:p>
            <a:pPr algn="ctr"/>
            <a:r>
              <a:rPr lang="en-US" dirty="0" smtClean="0"/>
              <a:t>16</a:t>
            </a:r>
            <a:endParaRPr lang="en-US" dirty="0"/>
          </a:p>
        </p:txBody>
      </p:sp>
      <p:sp>
        <p:nvSpPr>
          <p:cNvPr id="7" name="Rectangle 6"/>
          <p:cNvSpPr/>
          <p:nvPr/>
        </p:nvSpPr>
        <p:spPr>
          <a:xfrm>
            <a:off x="1676400" y="1409700"/>
            <a:ext cx="4876800" cy="274320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 calcmode="lin" valueType="num">
                                      <p:cBhvr additive="base">
                                        <p:cTn id="1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anim calcmode="lin" valueType="num">
                                      <p:cBhvr additive="base">
                                        <p:cTn id="1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Examples</a:t>
            </a:r>
            <a:endParaRPr lang="en-US" b="1" u="sng" dirty="0"/>
          </a:p>
        </p:txBody>
      </p:sp>
      <p:sp>
        <p:nvSpPr>
          <p:cNvPr id="3" name="Content Placeholder 2"/>
          <p:cNvSpPr>
            <a:spLocks noGrp="1"/>
          </p:cNvSpPr>
          <p:nvPr>
            <p:ph idx="1"/>
          </p:nvPr>
        </p:nvSpPr>
        <p:spPr>
          <a:xfrm>
            <a:off x="457200" y="1371600"/>
            <a:ext cx="8229600" cy="4953000"/>
          </a:xfrm>
        </p:spPr>
        <p:txBody>
          <a:bodyPr>
            <a:normAutofit lnSpcReduction="10000"/>
          </a:bodyPr>
          <a:lstStyle/>
          <a:p>
            <a:pPr marL="514350" indent="-514350">
              <a:buFont typeface="+mj-lt"/>
              <a:buAutoNum type="arabicPeriod"/>
            </a:pPr>
            <a:r>
              <a:rPr lang="en-US" b="1" dirty="0" smtClean="0"/>
              <a:t>If you randomly chose one of the integers 1 – 10, what is the probability of choosing either an odd number or an even number?</a:t>
            </a:r>
          </a:p>
          <a:p>
            <a:pPr marL="1314450" lvl="2" indent="-514350"/>
            <a:r>
              <a:rPr lang="en-US" dirty="0" smtClean="0"/>
              <a:t>Are these mutually exclusive events? Why or why not?</a:t>
            </a:r>
          </a:p>
          <a:p>
            <a:pPr marL="1314450" lvl="2" indent="-514350"/>
            <a:r>
              <a:rPr lang="en-US" dirty="0" smtClean="0"/>
              <a:t>Complete the following statement:</a:t>
            </a:r>
            <a:endParaRPr lang="en-US" dirty="0"/>
          </a:p>
          <a:p>
            <a:pPr marL="1314450" lvl="2" indent="-514350">
              <a:buNone/>
            </a:pPr>
            <a:r>
              <a:rPr lang="en-US" dirty="0" smtClean="0"/>
              <a:t>P(odd or even) = P(_____) + P(_____)</a:t>
            </a:r>
          </a:p>
          <a:p>
            <a:pPr marL="1314450" lvl="2" indent="-514350">
              <a:buNone/>
            </a:pPr>
            <a:r>
              <a:rPr lang="en-US" b="1" dirty="0" smtClean="0">
                <a:solidFill>
                  <a:srgbClr val="FF0000"/>
                </a:solidFill>
              </a:rPr>
              <a:t>P(odd or even) = P(odd) + P(even)</a:t>
            </a:r>
          </a:p>
          <a:p>
            <a:pPr marL="1314450" lvl="2" indent="-514350"/>
            <a:r>
              <a:rPr lang="en-US" dirty="0" smtClean="0"/>
              <a:t>Now fill in with numbers:</a:t>
            </a:r>
          </a:p>
          <a:p>
            <a:pPr marL="1314450" lvl="2" indent="-514350">
              <a:buNone/>
            </a:pPr>
            <a:r>
              <a:rPr lang="en-US" dirty="0" smtClean="0"/>
              <a:t>P(odd or even) = _______ + ________</a:t>
            </a:r>
          </a:p>
          <a:p>
            <a:pPr marL="1314450" lvl="2" indent="-514350">
              <a:buNone/>
            </a:pPr>
            <a:r>
              <a:rPr lang="en-US" b="1" dirty="0" smtClean="0">
                <a:solidFill>
                  <a:srgbClr val="FF0000"/>
                </a:solidFill>
              </a:rPr>
              <a:t>P(odd or even) = ½ + ½ = 1</a:t>
            </a:r>
            <a:endParaRPr lang="en-US" b="1" dirty="0">
              <a:solidFill>
                <a:srgbClr val="FF0000"/>
              </a:solidFill>
            </a:endParaRPr>
          </a:p>
          <a:p>
            <a:pPr marL="514350" indent="-514350">
              <a:buNone/>
            </a:pPr>
            <a:r>
              <a:rPr lang="en-US" dirty="0" smtClean="0"/>
              <a:t>		Does this answer make sense?</a:t>
            </a:r>
            <a:endParaRPr lang="en-US" dirty="0"/>
          </a:p>
        </p:txBody>
      </p:sp>
    </p:spTree>
    <p:extLst>
      <p:ext uri="{BB962C8B-B14F-4D97-AF65-F5344CB8AC3E}">
        <p14:creationId xmlns:p14="http://schemas.microsoft.com/office/powerpoint/2010/main" val="1587088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p:spPr>
        <p:txBody>
          <a:bodyPr>
            <a:normAutofit fontScale="90000"/>
          </a:bodyPr>
          <a:lstStyle/>
          <a:p>
            <a:pPr algn="l"/>
            <a:r>
              <a:rPr lang="en-US" sz="3100" b="1" dirty="0" smtClean="0"/>
              <a:t>2. Two fair dice are rolled. What is the probability of getting a sum less than 7 or a sum equal to 10? </a:t>
            </a:r>
            <a:r>
              <a:rPr lang="en-US" b="1" dirty="0" smtClean="0"/>
              <a:t/>
            </a:r>
            <a:br>
              <a:rPr lang="en-US" b="1" dirty="0" smtClean="0"/>
            </a:br>
            <a:endParaRPr lang="en-US" b="1" dirty="0"/>
          </a:p>
        </p:txBody>
      </p:sp>
      <p:sp>
        <p:nvSpPr>
          <p:cNvPr id="3" name="Content Placeholder 2"/>
          <p:cNvSpPr>
            <a:spLocks noGrp="1"/>
          </p:cNvSpPr>
          <p:nvPr>
            <p:ph idx="1"/>
          </p:nvPr>
        </p:nvSpPr>
        <p:spPr>
          <a:xfrm>
            <a:off x="457200" y="1295400"/>
            <a:ext cx="8229600" cy="5257800"/>
          </a:xfrm>
        </p:spPr>
        <p:txBody>
          <a:bodyPr/>
          <a:lstStyle/>
          <a:p>
            <a:pPr>
              <a:buNone/>
            </a:pPr>
            <a:r>
              <a:rPr lang="en-US" dirty="0" smtClean="0"/>
              <a:t>Are these events mutually exclusive?</a:t>
            </a:r>
          </a:p>
          <a:p>
            <a:pPr>
              <a:buNone/>
            </a:pPr>
            <a:endParaRPr lang="en-US" sz="1400" dirty="0" smtClean="0"/>
          </a:p>
          <a:p>
            <a:pPr>
              <a:buNone/>
            </a:pPr>
            <a:r>
              <a:rPr lang="en-US" dirty="0" smtClean="0"/>
              <a:t>Sometimes using a table of outcomes is useful. Complete the following table using the sums of two dice:</a:t>
            </a:r>
          </a:p>
        </p:txBody>
      </p:sp>
      <p:graphicFrame>
        <p:nvGraphicFramePr>
          <p:cNvPr id="4" name="Table 3"/>
          <p:cNvGraphicFramePr>
            <a:graphicFrameLocks noGrp="1"/>
          </p:cNvGraphicFramePr>
          <p:nvPr>
            <p:extLst>
              <p:ext uri="{D42A27DB-BD31-4B8C-83A1-F6EECF244321}">
                <p14:modId xmlns:p14="http://schemas.microsoft.com/office/powerpoint/2010/main" val="4252511485"/>
              </p:ext>
            </p:extLst>
          </p:nvPr>
        </p:nvGraphicFramePr>
        <p:xfrm>
          <a:off x="1676400" y="3810000"/>
          <a:ext cx="6095999" cy="2595880"/>
        </p:xfrm>
        <a:graphic>
          <a:graphicData uri="http://schemas.openxmlformats.org/drawingml/2006/table">
            <a:tbl>
              <a:tblPr firstRow="1" bandRow="1">
                <a:tableStyleId>{5C22544A-7EE6-4342-B048-85BDC9FD1C3A}</a:tableStyleId>
              </a:tblPr>
              <a:tblGrid>
                <a:gridCol w="870857"/>
                <a:gridCol w="870857"/>
                <a:gridCol w="870857"/>
                <a:gridCol w="870857"/>
                <a:gridCol w="870857"/>
                <a:gridCol w="870857"/>
                <a:gridCol w="870857"/>
              </a:tblGrid>
              <a:tr h="370840">
                <a:tc>
                  <a:txBody>
                    <a:bodyPr/>
                    <a:lstStyle/>
                    <a:p>
                      <a:r>
                        <a:rPr lang="en-US" dirty="0" smtClean="0"/>
                        <a:t>Die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599435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95600"/>
            <a:ext cx="8229600" cy="3657600"/>
          </a:xfrm>
        </p:spPr>
        <p:txBody>
          <a:bodyPr>
            <a:normAutofit lnSpcReduction="10000"/>
          </a:bodyPr>
          <a:lstStyle/>
          <a:p>
            <a:pPr>
              <a:buNone/>
            </a:pPr>
            <a:r>
              <a:rPr lang="en-US" dirty="0" smtClean="0"/>
              <a:t>P(getting a sum less than 7 OR sum of 10) </a:t>
            </a:r>
          </a:p>
          <a:p>
            <a:pPr>
              <a:buNone/>
            </a:pPr>
            <a:r>
              <a:rPr lang="en-US" dirty="0" smtClean="0"/>
              <a:t>= P(sum less than 7) + P(sum of 10)</a:t>
            </a:r>
          </a:p>
          <a:p>
            <a:pPr>
              <a:buNone/>
            </a:pPr>
            <a:r>
              <a:rPr lang="en-US" dirty="0" smtClean="0"/>
              <a:t>= 15/36 + 3/36 </a:t>
            </a:r>
          </a:p>
          <a:p>
            <a:pPr>
              <a:buNone/>
            </a:pPr>
            <a:r>
              <a:rPr lang="en-US" dirty="0" smtClean="0"/>
              <a:t>= 18/36</a:t>
            </a:r>
          </a:p>
          <a:p>
            <a:pPr>
              <a:buNone/>
            </a:pPr>
            <a:r>
              <a:rPr lang="en-US" dirty="0" smtClean="0"/>
              <a:t>= ½</a:t>
            </a:r>
          </a:p>
          <a:p>
            <a:pPr>
              <a:buNone/>
            </a:pPr>
            <a:r>
              <a:rPr lang="en-US" dirty="0" smtClean="0"/>
              <a:t>The probability of rolling a sum less than 7 or a sum of 10 is ½ or 50%.</a:t>
            </a:r>
          </a:p>
        </p:txBody>
      </p:sp>
      <p:graphicFrame>
        <p:nvGraphicFramePr>
          <p:cNvPr id="4" name="Table 3"/>
          <p:cNvGraphicFramePr>
            <a:graphicFrameLocks noGrp="1"/>
          </p:cNvGraphicFramePr>
          <p:nvPr>
            <p:extLst>
              <p:ext uri="{D42A27DB-BD31-4B8C-83A1-F6EECF244321}">
                <p14:modId xmlns:p14="http://schemas.microsoft.com/office/powerpoint/2010/main" val="2464987784"/>
              </p:ext>
            </p:extLst>
          </p:nvPr>
        </p:nvGraphicFramePr>
        <p:xfrm>
          <a:off x="1752600" y="228600"/>
          <a:ext cx="6095999" cy="2595880"/>
        </p:xfrm>
        <a:graphic>
          <a:graphicData uri="http://schemas.openxmlformats.org/drawingml/2006/table">
            <a:tbl>
              <a:tblPr firstRow="1" bandRow="1">
                <a:tableStyleId>{5C22544A-7EE6-4342-B048-85BDC9FD1C3A}</a:tableStyleId>
              </a:tblPr>
              <a:tblGrid>
                <a:gridCol w="870857"/>
                <a:gridCol w="870857"/>
                <a:gridCol w="870857"/>
                <a:gridCol w="870857"/>
                <a:gridCol w="870857"/>
                <a:gridCol w="870857"/>
                <a:gridCol w="870857"/>
              </a:tblGrid>
              <a:tr h="370840">
                <a:tc>
                  <a:txBody>
                    <a:bodyPr/>
                    <a:lstStyle/>
                    <a:p>
                      <a:r>
                        <a:rPr lang="en-US" dirty="0" smtClean="0"/>
                        <a:t>Die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smtClean="0"/>
                        <a:t>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smtClean="0"/>
                        <a:t>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smtClean="0"/>
                        <a:t>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smtClean="0"/>
                        <a:t>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8</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smtClean="0"/>
                        <a:t>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smtClean="0"/>
                        <a:t>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8</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9</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smtClean="0"/>
                        <a:t>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smtClean="0"/>
                        <a:t>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8</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9</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r>
              <a:tr h="370840">
                <a:tc>
                  <a:txBody>
                    <a:bodyPr/>
                    <a:lstStyle/>
                    <a:p>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en-US" dirty="0" smtClean="0"/>
                        <a:t>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8</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9</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8</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9</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r>
                        <a:rPr lang="en-US" dirty="0" smtClean="0"/>
                        <a:t>11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1705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C00000"/>
                </a:solidFill>
              </a:rPr>
              <a:t>Mutually Inclusive Events</a:t>
            </a:r>
            <a:endParaRPr lang="en-US" b="1" u="sng" dirty="0">
              <a:solidFill>
                <a:srgbClr val="C00000"/>
              </a:solidFill>
            </a:endParaRPr>
          </a:p>
        </p:txBody>
      </p:sp>
      <p:sp>
        <p:nvSpPr>
          <p:cNvPr id="3" name="Content Placeholder 2"/>
          <p:cNvSpPr>
            <a:spLocks noGrp="1"/>
          </p:cNvSpPr>
          <p:nvPr>
            <p:ph idx="1"/>
          </p:nvPr>
        </p:nvSpPr>
        <p:spPr/>
        <p:txBody>
          <a:bodyPr/>
          <a:lstStyle/>
          <a:p>
            <a:r>
              <a:rPr lang="en-US" dirty="0" smtClean="0"/>
              <a:t>Suppose you are rolling a six-sided die. What is the probability that you roll an odd number or a number less than 4?</a:t>
            </a:r>
          </a:p>
          <a:p>
            <a:pPr lvl="2"/>
            <a:r>
              <a:rPr lang="en-US" dirty="0" smtClean="0"/>
              <a:t>Can these both occur at the same time? If so, when?</a:t>
            </a:r>
          </a:p>
          <a:p>
            <a:r>
              <a:rPr lang="en-US" b="1" dirty="0" smtClean="0"/>
              <a:t>Mutually Inclusive Events:</a:t>
            </a:r>
            <a:r>
              <a:rPr lang="en-US" dirty="0" smtClean="0"/>
              <a:t> Two events that can occur at the same time.</a:t>
            </a:r>
          </a:p>
          <a:p>
            <a:r>
              <a:rPr lang="en-US" dirty="0" smtClean="0">
                <a:hlinkClick r:id="rId2"/>
              </a:rPr>
              <a:t>Video on Mutually Inclusive Events</a:t>
            </a:r>
            <a:endParaRPr lang="en-US" dirty="0"/>
          </a:p>
        </p:txBody>
      </p:sp>
    </p:spTree>
    <p:extLst>
      <p:ext uri="{BB962C8B-B14F-4D97-AF65-F5344CB8AC3E}">
        <p14:creationId xmlns:p14="http://schemas.microsoft.com/office/powerpoint/2010/main" val="28528105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normAutofit fontScale="90000"/>
          </a:bodyPr>
          <a:lstStyle/>
          <a:p>
            <a:r>
              <a:rPr lang="en-US" b="1" u="sng" dirty="0" smtClean="0">
                <a:solidFill>
                  <a:srgbClr val="00B050"/>
                </a:solidFill>
              </a:rPr>
              <a:t>Probability of the Union of Two Events: The Addition Rule</a:t>
            </a:r>
            <a:endParaRPr lang="en-US" b="1" u="sng" dirty="0">
              <a:solidFill>
                <a:srgbClr val="00B050"/>
              </a:solidFill>
            </a:endParaRPr>
          </a:p>
        </p:txBody>
      </p:sp>
      <p:sp>
        <p:nvSpPr>
          <p:cNvPr id="3" name="Content Placeholder 2"/>
          <p:cNvSpPr>
            <a:spLocks noGrp="1"/>
          </p:cNvSpPr>
          <p:nvPr>
            <p:ph idx="1"/>
          </p:nvPr>
        </p:nvSpPr>
        <p:spPr>
          <a:xfrm>
            <a:off x="457200" y="1600200"/>
            <a:ext cx="8229600" cy="5105400"/>
          </a:xfrm>
        </p:spPr>
        <p:txBody>
          <a:bodyPr>
            <a:normAutofit lnSpcReduction="10000"/>
          </a:bodyPr>
          <a:lstStyle/>
          <a:p>
            <a:r>
              <a:rPr lang="en-US" dirty="0" smtClean="0"/>
              <a:t>We just saw that the formula for finding the probability of two mutually inclusive events can also be used for mutually exclusive events, so let’s think of it as the formula for finding the probability of the union of two events or the Addition Rule:</a:t>
            </a:r>
          </a:p>
          <a:p>
            <a:pPr algn="ctr">
              <a:buNone/>
            </a:pPr>
            <a:r>
              <a:rPr lang="en-US" sz="4000" b="1" dirty="0" smtClean="0">
                <a:solidFill>
                  <a:srgbClr val="00B050"/>
                </a:solidFill>
              </a:rPr>
              <a:t>P(A or B) </a:t>
            </a:r>
            <a:r>
              <a:rPr lang="en-US" sz="4000" b="1" dirty="0" smtClean="0">
                <a:solidFill>
                  <a:srgbClr val="00B050"/>
                </a:solidFill>
                <a:sym typeface="Symbol"/>
              </a:rPr>
              <a:t>= P(A) + P(B) – P(A and B)</a:t>
            </a:r>
          </a:p>
          <a:p>
            <a:pPr algn="ctr">
              <a:buNone/>
            </a:pPr>
            <a:endParaRPr lang="en-US" b="1" dirty="0" smtClean="0">
              <a:sym typeface="Symbol"/>
            </a:endParaRPr>
          </a:p>
          <a:p>
            <a:pPr algn="ctr">
              <a:buNone/>
            </a:pPr>
            <a:r>
              <a:rPr lang="en-US" b="1" dirty="0" smtClean="0">
                <a:sym typeface="Symbol"/>
              </a:rPr>
              <a:t>***Use this for both Mutually Exclusive and Inclusive events***</a:t>
            </a:r>
            <a:endParaRPr lang="en-US" b="1" dirty="0"/>
          </a:p>
        </p:txBody>
      </p:sp>
    </p:spTree>
    <p:extLst>
      <p:ext uri="{BB962C8B-B14F-4D97-AF65-F5344CB8AC3E}">
        <p14:creationId xmlns:p14="http://schemas.microsoft.com/office/powerpoint/2010/main" val="398352772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Examples</a:t>
            </a:r>
            <a:endParaRPr lang="en-US" b="1" u="sng" dirty="0"/>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pPr marL="514350" indent="-514350">
              <a:buFont typeface="+mj-lt"/>
              <a:buAutoNum type="arabicPeriod"/>
            </a:pPr>
            <a:r>
              <a:rPr lang="en-US" b="1" dirty="0" smtClean="0"/>
              <a:t>What is the probability of choosing a card from a deck of cards that is a club or a ten? </a:t>
            </a:r>
          </a:p>
          <a:p>
            <a:pPr marL="514350" indent="-514350">
              <a:buNone/>
            </a:pPr>
            <a:r>
              <a:rPr lang="en-US" dirty="0" smtClean="0"/>
              <a:t>P(choosing a club or a ten)</a:t>
            </a:r>
          </a:p>
          <a:p>
            <a:pPr marL="514350" indent="-514350">
              <a:buNone/>
            </a:pPr>
            <a:r>
              <a:rPr lang="en-US" dirty="0" smtClean="0"/>
              <a:t>= P(club) + P(ten) – P(10 of clubs)</a:t>
            </a:r>
          </a:p>
          <a:p>
            <a:pPr marL="514350" indent="-514350">
              <a:buNone/>
            </a:pPr>
            <a:r>
              <a:rPr lang="en-US" dirty="0" smtClean="0"/>
              <a:t>= 13/52 + 4/52 – 1/52 </a:t>
            </a:r>
          </a:p>
          <a:p>
            <a:pPr marL="514350" indent="-514350">
              <a:buNone/>
            </a:pPr>
            <a:r>
              <a:rPr lang="en-US" dirty="0" smtClean="0"/>
              <a:t>= 16/52</a:t>
            </a:r>
          </a:p>
          <a:p>
            <a:pPr marL="514350" indent="-514350">
              <a:buNone/>
            </a:pPr>
            <a:r>
              <a:rPr lang="en-US" dirty="0" smtClean="0"/>
              <a:t>= 4/13 or .308</a:t>
            </a:r>
          </a:p>
          <a:p>
            <a:pPr marL="514350" indent="-514350">
              <a:buNone/>
            </a:pPr>
            <a:r>
              <a:rPr lang="en-US" dirty="0" smtClean="0"/>
              <a:t>The probability of choosing a club or a ten is 4/13 or 30.8%</a:t>
            </a:r>
            <a:endParaRPr lang="en-US" dirty="0"/>
          </a:p>
        </p:txBody>
      </p:sp>
    </p:spTree>
    <p:extLst>
      <p:ext uri="{BB962C8B-B14F-4D97-AF65-F5344CB8AC3E}">
        <p14:creationId xmlns:p14="http://schemas.microsoft.com/office/powerpoint/2010/main" val="413528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buNone/>
            </a:pPr>
            <a:r>
              <a:rPr lang="en-US" b="1" dirty="0" smtClean="0"/>
              <a:t>2. What is the probability of choosing a number from 1 to 10 that is less than 5 or odd? </a:t>
            </a:r>
          </a:p>
          <a:p>
            <a:pPr>
              <a:buNone/>
            </a:pPr>
            <a:r>
              <a:rPr lang="en-US" dirty="0" smtClean="0"/>
              <a:t>P(&lt;5 or odd)</a:t>
            </a:r>
          </a:p>
          <a:p>
            <a:pPr>
              <a:buNone/>
            </a:pPr>
            <a:r>
              <a:rPr lang="en-US" dirty="0" smtClean="0"/>
              <a:t>= P(&lt;5) + P(odd) – P(&lt;5 and odd)</a:t>
            </a:r>
          </a:p>
          <a:p>
            <a:pPr>
              <a:buNone/>
            </a:pPr>
            <a:r>
              <a:rPr lang="en-US" dirty="0" smtClean="0"/>
              <a:t>&lt;5 = {</a:t>
            </a:r>
            <a:r>
              <a:rPr lang="en-US" dirty="0" smtClean="0">
                <a:solidFill>
                  <a:srgbClr val="FF0000"/>
                </a:solidFill>
              </a:rPr>
              <a:t>1</a:t>
            </a:r>
            <a:r>
              <a:rPr lang="en-US" dirty="0" smtClean="0"/>
              <a:t>,2,</a:t>
            </a:r>
            <a:r>
              <a:rPr lang="en-US" dirty="0" smtClean="0">
                <a:solidFill>
                  <a:srgbClr val="FF0000"/>
                </a:solidFill>
              </a:rPr>
              <a:t>3</a:t>
            </a:r>
            <a:r>
              <a:rPr lang="en-US" dirty="0" smtClean="0"/>
              <a:t>,4}	odd = {</a:t>
            </a:r>
            <a:r>
              <a:rPr lang="en-US" dirty="0" smtClean="0">
                <a:solidFill>
                  <a:srgbClr val="FF0000"/>
                </a:solidFill>
              </a:rPr>
              <a:t>1</a:t>
            </a:r>
            <a:r>
              <a:rPr lang="en-US" dirty="0" smtClean="0"/>
              <a:t>,</a:t>
            </a:r>
            <a:r>
              <a:rPr lang="en-US" dirty="0" smtClean="0">
                <a:solidFill>
                  <a:srgbClr val="FF0000"/>
                </a:solidFill>
              </a:rPr>
              <a:t>3</a:t>
            </a:r>
            <a:r>
              <a:rPr lang="en-US" dirty="0" smtClean="0"/>
              <a:t>,5,7,9}</a:t>
            </a:r>
          </a:p>
          <a:p>
            <a:pPr>
              <a:buNone/>
            </a:pPr>
            <a:r>
              <a:rPr lang="en-US" dirty="0" smtClean="0"/>
              <a:t>= 4/10 + 5/10 – </a:t>
            </a:r>
            <a:r>
              <a:rPr lang="en-US" dirty="0" smtClean="0">
                <a:solidFill>
                  <a:srgbClr val="FF0000"/>
                </a:solidFill>
              </a:rPr>
              <a:t>2</a:t>
            </a:r>
            <a:r>
              <a:rPr lang="en-US" dirty="0" smtClean="0"/>
              <a:t>/10</a:t>
            </a:r>
          </a:p>
          <a:p>
            <a:pPr>
              <a:buNone/>
            </a:pPr>
            <a:r>
              <a:rPr lang="en-US" dirty="0" smtClean="0"/>
              <a:t>= 7/10</a:t>
            </a:r>
          </a:p>
          <a:p>
            <a:pPr>
              <a:buNone/>
            </a:pPr>
            <a:r>
              <a:rPr lang="en-US" dirty="0" smtClean="0"/>
              <a:t>The probability of choosing a number less than 5 or an odd number is 7/10 or 70%.</a:t>
            </a:r>
            <a:endParaRPr lang="en-US" dirty="0"/>
          </a:p>
        </p:txBody>
      </p:sp>
    </p:spTree>
    <p:extLst>
      <p:ext uri="{BB962C8B-B14F-4D97-AF65-F5344CB8AC3E}">
        <p14:creationId xmlns:p14="http://schemas.microsoft.com/office/powerpoint/2010/main" val="680253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pPr>
              <a:buNone/>
            </a:pPr>
            <a:r>
              <a:rPr lang="en-US" b="1" dirty="0" smtClean="0"/>
              <a:t>3. A bag contains 26 tiles with a letter on each, one tile for each letter of the alphabet. What is the probability of reaching into the bag and randomly choosing a tile with one of the first 10 letters of the alphabet on it or randomly choosing a tile with a vowel on it?</a:t>
            </a:r>
          </a:p>
          <a:p>
            <a:pPr>
              <a:buNone/>
            </a:pPr>
            <a:r>
              <a:rPr lang="en-US" dirty="0" smtClean="0"/>
              <a:t>P(one of the first 10 letters or vowel)</a:t>
            </a:r>
          </a:p>
          <a:p>
            <a:pPr>
              <a:buNone/>
            </a:pPr>
            <a:r>
              <a:rPr lang="en-US" dirty="0" smtClean="0"/>
              <a:t>= P(one of the first 10 letters) + P(vowel) – P(first 10 and vowel)</a:t>
            </a:r>
          </a:p>
          <a:p>
            <a:pPr>
              <a:buNone/>
            </a:pPr>
            <a:r>
              <a:rPr lang="en-US" dirty="0" smtClean="0"/>
              <a:t>= 10/26 + 5/26 – 3/26 </a:t>
            </a:r>
          </a:p>
          <a:p>
            <a:pPr>
              <a:buNone/>
            </a:pPr>
            <a:r>
              <a:rPr lang="en-US" dirty="0" smtClean="0"/>
              <a:t>= 12/26 or 6/13</a:t>
            </a:r>
          </a:p>
          <a:p>
            <a:pPr>
              <a:buNone/>
            </a:pPr>
            <a:r>
              <a:rPr lang="en-US" dirty="0" smtClean="0"/>
              <a:t>The probability of choosing either one of the first 10 letters or a vowel is 6/13 or 46.2%</a:t>
            </a:r>
            <a:endParaRPr lang="en-US" dirty="0"/>
          </a:p>
        </p:txBody>
      </p:sp>
    </p:spTree>
    <p:extLst>
      <p:ext uri="{BB962C8B-B14F-4D97-AF65-F5344CB8AC3E}">
        <p14:creationId xmlns:p14="http://schemas.microsoft.com/office/powerpoint/2010/main" val="1895605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a:buNone/>
            </a:pPr>
            <a:r>
              <a:rPr lang="en-US" b="1" dirty="0" smtClean="0"/>
              <a:t>4. A bag contains 26 tiles with a letter on each, one tile for each letter of the alphabet. What is the probability of reaching into the bag and randomly choosing a tile with one of the last 5 letters of the alphabet on it or randomly choosing a tile with a vowel on it?</a:t>
            </a:r>
          </a:p>
          <a:p>
            <a:pPr>
              <a:buNone/>
            </a:pPr>
            <a:r>
              <a:rPr lang="en-US" dirty="0" smtClean="0"/>
              <a:t>P(one of the last 5 letters or vowel)</a:t>
            </a:r>
          </a:p>
          <a:p>
            <a:pPr>
              <a:buNone/>
            </a:pPr>
            <a:r>
              <a:rPr lang="en-US" dirty="0" smtClean="0"/>
              <a:t>= P(one of the last 5 letters) + P(vowel) – P(last 5 and vowel)</a:t>
            </a:r>
          </a:p>
          <a:p>
            <a:pPr>
              <a:buNone/>
            </a:pPr>
            <a:r>
              <a:rPr lang="en-US" dirty="0" smtClean="0"/>
              <a:t>= 5/26 + 5/26 – 0 </a:t>
            </a:r>
          </a:p>
          <a:p>
            <a:pPr>
              <a:buNone/>
            </a:pPr>
            <a:r>
              <a:rPr lang="en-US" dirty="0" smtClean="0"/>
              <a:t>= 10/26 or 5/13</a:t>
            </a:r>
          </a:p>
          <a:p>
            <a:pPr>
              <a:buNone/>
            </a:pPr>
            <a:r>
              <a:rPr lang="en-US" dirty="0" smtClean="0"/>
              <a:t>The probability of choosing either one of the first 10 letters or a vowel is 5/13 or 38.5%</a:t>
            </a:r>
          </a:p>
          <a:p>
            <a:pPr>
              <a:buNone/>
            </a:pPr>
            <a:endParaRPr lang="en-US" dirty="0"/>
          </a:p>
        </p:txBody>
      </p:sp>
    </p:spTree>
    <p:extLst>
      <p:ext uri="{BB962C8B-B14F-4D97-AF65-F5344CB8AC3E}">
        <p14:creationId xmlns:p14="http://schemas.microsoft.com/office/powerpoint/2010/main" val="2718393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Assignment</a:t>
            </a:r>
            <a:endParaRPr lang="en-US" b="1" u="sng" dirty="0">
              <a:solidFill>
                <a:srgbClr val="FF0000"/>
              </a:solidFill>
            </a:endParaRPr>
          </a:p>
        </p:txBody>
      </p:sp>
      <p:sp>
        <p:nvSpPr>
          <p:cNvPr id="3" name="Content Placeholder 2"/>
          <p:cNvSpPr>
            <a:spLocks noGrp="1"/>
          </p:cNvSpPr>
          <p:nvPr>
            <p:ph idx="1"/>
          </p:nvPr>
        </p:nvSpPr>
        <p:spPr/>
        <p:txBody>
          <a:bodyPr/>
          <a:lstStyle/>
          <a:p>
            <a:pPr marL="0" indent="0" algn="ctr">
              <a:buNone/>
            </a:pPr>
            <a:endParaRPr lang="en-US" sz="1200" dirty="0" smtClean="0"/>
          </a:p>
          <a:p>
            <a:pPr marL="0" indent="0" algn="ctr">
              <a:buNone/>
            </a:pPr>
            <a:r>
              <a:rPr lang="en-US" sz="4000" b="1" dirty="0" smtClean="0"/>
              <a:t>“</a:t>
            </a:r>
            <a:r>
              <a:rPr lang="en-US" sz="4400" b="1" dirty="0">
                <a:solidFill>
                  <a:prstClr val="black"/>
                </a:solidFill>
                <a:ea typeface="+mj-ea"/>
                <a:cs typeface="+mj-cs"/>
              </a:rPr>
              <a:t>Mutually Exclusive </a:t>
            </a:r>
            <a:endParaRPr lang="en-US" sz="4400" b="1" dirty="0" smtClean="0">
              <a:solidFill>
                <a:prstClr val="black"/>
              </a:solidFill>
              <a:ea typeface="+mj-ea"/>
              <a:cs typeface="+mj-cs"/>
            </a:endParaRPr>
          </a:p>
          <a:p>
            <a:pPr marL="0" indent="0" algn="ctr">
              <a:buNone/>
            </a:pPr>
            <a:r>
              <a:rPr lang="en-US" sz="4400" b="1" dirty="0" smtClean="0">
                <a:solidFill>
                  <a:prstClr val="black"/>
                </a:solidFill>
                <a:ea typeface="+mj-ea"/>
                <a:cs typeface="+mj-cs"/>
              </a:rPr>
              <a:t>&amp; </a:t>
            </a:r>
            <a:r>
              <a:rPr lang="en-US" sz="4400" b="1" dirty="0">
                <a:solidFill>
                  <a:prstClr val="black"/>
                </a:solidFill>
                <a:ea typeface="+mj-ea"/>
                <a:cs typeface="+mj-cs"/>
              </a:rPr>
              <a:t>Inclusive Events</a:t>
            </a:r>
            <a:r>
              <a:rPr lang="en-US" sz="4000" b="1" dirty="0" smtClean="0"/>
              <a:t>”  </a:t>
            </a:r>
          </a:p>
          <a:p>
            <a:pPr marL="0" indent="0" algn="ctr">
              <a:buNone/>
            </a:pPr>
            <a:r>
              <a:rPr lang="en-US" sz="4000" b="1" dirty="0" smtClean="0"/>
              <a:t>Handout</a:t>
            </a:r>
          </a:p>
          <a:p>
            <a:pPr marL="0" indent="0" algn="ctr">
              <a:buNone/>
            </a:pPr>
            <a:r>
              <a:rPr lang="en-US" sz="4000" b="1" dirty="0" smtClean="0"/>
              <a:t>#1 –  18</a:t>
            </a:r>
          </a:p>
          <a:p>
            <a:pPr marL="0" indent="0">
              <a:buNone/>
            </a:pPr>
            <a:endParaRPr lang="en-US" dirty="0"/>
          </a:p>
        </p:txBody>
      </p:sp>
    </p:spTree>
    <p:extLst>
      <p:ext uri="{BB962C8B-B14F-4D97-AF65-F5344CB8AC3E}">
        <p14:creationId xmlns:p14="http://schemas.microsoft.com/office/powerpoint/2010/main" val="3001418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en-US" sz="2800" dirty="0"/>
              <a:t> </a:t>
            </a:r>
            <a:r>
              <a:rPr lang="en-US" sz="2800" dirty="0" smtClean="0"/>
              <a:t>                               A                  B</a:t>
            </a:r>
          </a:p>
          <a:p>
            <a:pPr>
              <a:buNone/>
            </a:pPr>
            <a:endParaRPr lang="en-US" dirty="0"/>
          </a:p>
          <a:p>
            <a:pPr>
              <a:buNone/>
            </a:pPr>
            <a:endParaRPr lang="en-US" dirty="0" smtClean="0"/>
          </a:p>
          <a:p>
            <a:pPr>
              <a:buNone/>
            </a:pPr>
            <a:endParaRPr lang="en-US" dirty="0"/>
          </a:p>
          <a:p>
            <a:pPr marL="971550" lvl="1" indent="-514350">
              <a:buFont typeface="+mj-lt"/>
              <a:buAutoNum type="arabicPeriod" startAt="3"/>
            </a:pPr>
            <a:endParaRPr lang="en-US" dirty="0" smtClean="0"/>
          </a:p>
          <a:p>
            <a:pPr marL="971550" lvl="1" indent="-514350">
              <a:buNone/>
            </a:pPr>
            <a:r>
              <a:rPr lang="en-US" dirty="0" smtClean="0"/>
              <a:t>4. 	What is A </a:t>
            </a:r>
            <a:r>
              <a:rPr lang="en-US" dirty="0" smtClean="0">
                <a:sym typeface="Symbol"/>
              </a:rPr>
              <a:t> B?  </a:t>
            </a:r>
          </a:p>
          <a:p>
            <a:pPr marL="971550" lvl="1" indent="-514350">
              <a:buNone/>
            </a:pPr>
            <a:r>
              <a:rPr lang="en-US" dirty="0" smtClean="0">
                <a:sym typeface="Symbol"/>
              </a:rPr>
              <a:t>	</a:t>
            </a:r>
            <a:r>
              <a:rPr lang="en-US" b="1" dirty="0" smtClean="0">
                <a:solidFill>
                  <a:srgbClr val="C00000"/>
                </a:solidFill>
                <a:sym typeface="Symbol"/>
              </a:rPr>
              <a:t>{1, 2, 4}</a:t>
            </a:r>
          </a:p>
          <a:p>
            <a:pPr marL="971550" lvl="1" indent="-514350">
              <a:buNone/>
            </a:pPr>
            <a:r>
              <a:rPr lang="en-US" dirty="0" smtClean="0">
                <a:sym typeface="Symbol"/>
              </a:rPr>
              <a:t>5.	What is A  B?  </a:t>
            </a:r>
          </a:p>
          <a:p>
            <a:pPr marL="971550" lvl="1" indent="-514350">
              <a:buNone/>
            </a:pPr>
            <a:r>
              <a:rPr lang="en-US" dirty="0" smtClean="0">
                <a:sym typeface="Symbol"/>
              </a:rPr>
              <a:t>	</a:t>
            </a:r>
            <a:r>
              <a:rPr lang="en-US" b="1" dirty="0" smtClean="0">
                <a:solidFill>
                  <a:srgbClr val="C00000"/>
                </a:solidFill>
                <a:sym typeface="Symbol"/>
              </a:rPr>
              <a:t>{1, 2, 3, 4, 6 ,8, 12, 16}</a:t>
            </a:r>
            <a:endParaRPr lang="en-US" b="1" dirty="0" smtClean="0">
              <a:solidFill>
                <a:srgbClr val="C00000"/>
              </a:solidFill>
            </a:endParaRPr>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p:txBody>
      </p:sp>
      <p:sp>
        <p:nvSpPr>
          <p:cNvPr id="4" name="Oval 3"/>
          <p:cNvSpPr/>
          <p:nvPr/>
        </p:nvSpPr>
        <p:spPr>
          <a:xfrm>
            <a:off x="1981200" y="1524000"/>
            <a:ext cx="2590800" cy="2514600"/>
          </a:xfrm>
          <a:prstGeom prst="ellipse">
            <a:avLst/>
          </a:prstGeom>
          <a:solidFill>
            <a:schemeClr val="lt1">
              <a:alpha val="0"/>
            </a:schemeClr>
          </a:solidFill>
        </p:spPr>
        <p:style>
          <a:lnRef idx="2">
            <a:schemeClr val="dk1"/>
          </a:lnRef>
          <a:fillRef idx="1">
            <a:schemeClr val="lt1"/>
          </a:fillRef>
          <a:effectRef idx="0">
            <a:schemeClr val="dk1"/>
          </a:effectRef>
          <a:fontRef idx="minor">
            <a:schemeClr val="dk1"/>
          </a:fontRef>
        </p:style>
        <p:txBody>
          <a:bodyPr rtlCol="0" anchor="t" anchorCtr="0"/>
          <a:lstStyle/>
          <a:p>
            <a:r>
              <a:rPr lang="en-US" b="1" dirty="0" smtClean="0"/>
              <a:t>Factors of 12</a:t>
            </a:r>
          </a:p>
          <a:p>
            <a:r>
              <a:rPr lang="en-US" dirty="0" smtClean="0"/>
              <a:t>	           1</a:t>
            </a:r>
            <a:endParaRPr lang="en-US" dirty="0"/>
          </a:p>
          <a:p>
            <a:pPr marL="342900" indent="-342900">
              <a:buAutoNum type="arabicPlain" startAt="3"/>
            </a:pPr>
            <a:r>
              <a:rPr lang="en-US" dirty="0" smtClean="0"/>
              <a:t>6     12         2</a:t>
            </a:r>
          </a:p>
          <a:p>
            <a:pPr marL="342900" indent="-342900"/>
            <a:r>
              <a:rPr lang="en-US" dirty="0" smtClean="0"/>
              <a:t>                         4 </a:t>
            </a:r>
            <a:endParaRPr lang="en-US" dirty="0"/>
          </a:p>
        </p:txBody>
      </p:sp>
      <p:sp>
        <p:nvSpPr>
          <p:cNvPr id="5" name="Oval 4"/>
          <p:cNvSpPr/>
          <p:nvPr/>
        </p:nvSpPr>
        <p:spPr>
          <a:xfrm>
            <a:off x="3505200" y="1524000"/>
            <a:ext cx="2590800" cy="2514600"/>
          </a:xfrm>
          <a:prstGeom prst="ellipse">
            <a:avLst/>
          </a:prstGeom>
          <a:solidFill>
            <a:schemeClr val="lt1">
              <a:alpha val="0"/>
            </a:schemeClr>
          </a:solidFill>
        </p:spPr>
        <p:style>
          <a:lnRef idx="2">
            <a:schemeClr val="dk1"/>
          </a:lnRef>
          <a:fillRef idx="1">
            <a:schemeClr val="lt1"/>
          </a:fillRef>
          <a:effectRef idx="0">
            <a:schemeClr val="dk1"/>
          </a:effectRef>
          <a:fontRef idx="minor">
            <a:schemeClr val="dk1"/>
          </a:fontRef>
        </p:style>
        <p:txBody>
          <a:bodyPr rtlCol="0" anchor="t" anchorCtr="0"/>
          <a:lstStyle/>
          <a:p>
            <a:pPr algn="ctr"/>
            <a:r>
              <a:rPr lang="en-US" dirty="0" smtClean="0"/>
              <a:t>        </a:t>
            </a:r>
            <a:r>
              <a:rPr lang="en-US" b="1" dirty="0" smtClean="0"/>
              <a:t>Factors of 16</a:t>
            </a:r>
          </a:p>
          <a:p>
            <a:pPr algn="ctr"/>
            <a:r>
              <a:rPr lang="en-US" dirty="0" smtClean="0"/>
              <a:t>8</a:t>
            </a:r>
          </a:p>
          <a:p>
            <a:pPr algn="ctr"/>
            <a:endParaRPr lang="en-US" dirty="0"/>
          </a:p>
          <a:p>
            <a:pPr algn="ctr"/>
            <a:r>
              <a:rPr lang="en-US" dirty="0" smtClean="0"/>
              <a:t>16</a:t>
            </a:r>
            <a:endParaRPr lang="en-US" dirty="0"/>
          </a:p>
        </p:txBody>
      </p:sp>
      <p:sp>
        <p:nvSpPr>
          <p:cNvPr id="6" name="Rectangle 5"/>
          <p:cNvSpPr/>
          <p:nvPr/>
        </p:nvSpPr>
        <p:spPr>
          <a:xfrm>
            <a:off x="1621077" y="1277655"/>
            <a:ext cx="4800600" cy="281940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 calcmode="lin" valueType="num">
                                      <p:cBhvr additive="base">
                                        <p:cTn id="1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Day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5838300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p:cNvSpPr txBox="1">
            <a:spLocks noChangeArrowheads="1"/>
          </p:cNvSpPr>
          <p:nvPr/>
        </p:nvSpPr>
        <p:spPr bwMode="auto">
          <a:xfrm>
            <a:off x="2133600" y="304800"/>
            <a:ext cx="434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u="sng" dirty="0" smtClean="0"/>
              <a:t>Conditional</a:t>
            </a:r>
            <a:r>
              <a:rPr lang="en-US" dirty="0" smtClean="0"/>
              <a:t> </a:t>
            </a:r>
            <a:r>
              <a:rPr lang="en-US" u="sng" dirty="0"/>
              <a:t>Probability</a:t>
            </a:r>
          </a:p>
        </p:txBody>
      </p:sp>
      <p:sp>
        <p:nvSpPr>
          <p:cNvPr id="25603" name="Text Box 5"/>
          <p:cNvSpPr txBox="1">
            <a:spLocks noChangeArrowheads="1"/>
          </p:cNvSpPr>
          <p:nvPr/>
        </p:nvSpPr>
        <p:spPr bwMode="auto">
          <a:xfrm>
            <a:off x="0" y="914400"/>
            <a:ext cx="88392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Conditional probability questions are done the exact same way that regular probability question are done, except the denominator changes because we are looking at a smaller portion of the entire sample space.</a:t>
            </a:r>
          </a:p>
        </p:txBody>
      </p:sp>
      <p:sp>
        <p:nvSpPr>
          <p:cNvPr id="25604" name="Text Box 7"/>
          <p:cNvSpPr txBox="1">
            <a:spLocks noChangeArrowheads="1"/>
          </p:cNvSpPr>
          <p:nvPr/>
        </p:nvSpPr>
        <p:spPr bwMode="auto">
          <a:xfrm>
            <a:off x="0" y="3124200"/>
            <a:ext cx="91440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r>
              <a:rPr lang="en-US" b="0"/>
              <a:t>Example:</a:t>
            </a:r>
          </a:p>
          <a:p>
            <a:r>
              <a:rPr lang="en-US" b="0"/>
              <a:t>A regular deck of cards has 52 cards in it.</a:t>
            </a:r>
          </a:p>
          <a:p>
            <a:endParaRPr lang="en-US" b="0"/>
          </a:p>
          <a:p>
            <a:r>
              <a:rPr lang="en-US" b="0"/>
              <a:t>Find P(7) =</a:t>
            </a:r>
          </a:p>
          <a:p>
            <a:endParaRPr lang="en-US" b="0"/>
          </a:p>
          <a:p>
            <a:endParaRPr lang="en-US" b="0"/>
          </a:p>
          <a:p>
            <a:endParaRPr lang="en-US" b="0"/>
          </a:p>
          <a:p>
            <a:r>
              <a:rPr lang="en-US" b="0"/>
              <a:t>Find P(face cards from the diamonds) =</a:t>
            </a:r>
          </a:p>
        </p:txBody>
      </p:sp>
      <p:sp>
        <p:nvSpPr>
          <p:cNvPr id="25605" name="Text Box 9"/>
          <p:cNvSpPr txBox="1">
            <a:spLocks noChangeArrowheads="1"/>
          </p:cNvSpPr>
          <p:nvPr/>
        </p:nvSpPr>
        <p:spPr bwMode="auto">
          <a:xfrm>
            <a:off x="1981200" y="3962400"/>
            <a:ext cx="6858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 4</a:t>
            </a:r>
          </a:p>
          <a:p>
            <a:pPr>
              <a:spcBef>
                <a:spcPct val="50000"/>
              </a:spcBef>
            </a:pPr>
            <a:r>
              <a:rPr lang="en-US"/>
              <a:t>52</a:t>
            </a:r>
          </a:p>
        </p:txBody>
      </p:sp>
      <p:sp>
        <p:nvSpPr>
          <p:cNvPr id="25606" name="Line 10"/>
          <p:cNvSpPr>
            <a:spLocks noChangeShapeType="1"/>
          </p:cNvSpPr>
          <p:nvPr/>
        </p:nvSpPr>
        <p:spPr bwMode="auto">
          <a:xfrm>
            <a:off x="1981200" y="4495800"/>
            <a:ext cx="533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7" name="Text Box 11"/>
          <p:cNvSpPr txBox="1">
            <a:spLocks noChangeArrowheads="1"/>
          </p:cNvSpPr>
          <p:nvPr/>
        </p:nvSpPr>
        <p:spPr bwMode="auto">
          <a:xfrm>
            <a:off x="6324600" y="5486400"/>
            <a:ext cx="6858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 3</a:t>
            </a:r>
          </a:p>
          <a:p>
            <a:pPr>
              <a:spcBef>
                <a:spcPct val="50000"/>
              </a:spcBef>
            </a:pPr>
            <a:r>
              <a:rPr lang="en-US"/>
              <a:t>13</a:t>
            </a:r>
          </a:p>
        </p:txBody>
      </p:sp>
      <p:sp>
        <p:nvSpPr>
          <p:cNvPr id="25608" name="Line 12"/>
          <p:cNvSpPr>
            <a:spLocks noChangeShapeType="1"/>
          </p:cNvSpPr>
          <p:nvPr/>
        </p:nvSpPr>
        <p:spPr bwMode="auto">
          <a:xfrm>
            <a:off x="6324600" y="5943600"/>
            <a:ext cx="6096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9" name="Text Box 13"/>
          <p:cNvSpPr txBox="1">
            <a:spLocks noChangeArrowheads="1"/>
          </p:cNvSpPr>
          <p:nvPr/>
        </p:nvSpPr>
        <p:spPr bwMode="auto">
          <a:xfrm>
            <a:off x="3886200" y="4191000"/>
            <a:ext cx="4419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sz="1800"/>
              <a:t>The word “</a:t>
            </a:r>
            <a:r>
              <a:rPr lang="en-US" sz="1800">
                <a:solidFill>
                  <a:srgbClr val="000000"/>
                </a:solidFill>
              </a:rPr>
              <a:t>from</a:t>
            </a:r>
            <a:r>
              <a:rPr lang="en-US" sz="1800"/>
              <a:t>” is often used in conditional probability</a:t>
            </a:r>
          </a:p>
        </p:txBody>
      </p:sp>
      <p:sp>
        <p:nvSpPr>
          <p:cNvPr id="25610" name="Line 15"/>
          <p:cNvSpPr>
            <a:spLocks noChangeShapeType="1"/>
          </p:cNvSpPr>
          <p:nvPr/>
        </p:nvSpPr>
        <p:spPr bwMode="auto">
          <a:xfrm flipH="1">
            <a:off x="3352800" y="4800600"/>
            <a:ext cx="838200" cy="914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91329175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Two-way Tables</a:t>
            </a:r>
            <a:endParaRPr lang="en-US" dirty="0"/>
          </a:p>
        </p:txBody>
      </p:sp>
      <p:sp>
        <p:nvSpPr>
          <p:cNvPr id="3" name="Content Placeholder 2"/>
          <p:cNvSpPr>
            <a:spLocks noGrp="1"/>
          </p:cNvSpPr>
          <p:nvPr>
            <p:ph idx="1"/>
          </p:nvPr>
        </p:nvSpPr>
        <p:spPr/>
        <p:txBody>
          <a:bodyPr/>
          <a:lstStyle/>
          <a:p>
            <a:r>
              <a:rPr lang="en-US" dirty="0" smtClean="0"/>
              <a:t>A two way table is used to organize data when there are two different variables effecting the data.</a:t>
            </a:r>
          </a:p>
          <a:p>
            <a:endParaRPr lang="en-US" dirty="0"/>
          </a:p>
          <a:p>
            <a:pPr marL="0" indent="0">
              <a:buNone/>
            </a:pPr>
            <a:r>
              <a:rPr lang="en-US" dirty="0" smtClean="0"/>
              <a:t>The variables are usually </a:t>
            </a:r>
            <a:r>
              <a:rPr lang="en-US" b="1" dirty="0" smtClean="0"/>
              <a:t>not</a:t>
            </a:r>
            <a:r>
              <a:rPr lang="en-US" dirty="0" smtClean="0"/>
              <a:t> independent of each other. </a:t>
            </a:r>
          </a:p>
          <a:p>
            <a:pPr marL="0" indent="0">
              <a:buNone/>
            </a:pPr>
            <a:endParaRPr lang="en-US" dirty="0"/>
          </a:p>
          <a:p>
            <a:pPr marL="0" indent="0">
              <a:buNone/>
            </a:pPr>
            <a:r>
              <a:rPr lang="en-US" dirty="0" smtClean="0"/>
              <a:t>P(A and B) = P(A) x P(B|A). </a:t>
            </a:r>
            <a:endParaRPr lang="en-US" dirty="0"/>
          </a:p>
        </p:txBody>
      </p:sp>
    </p:spTree>
    <p:extLst>
      <p:ext uri="{BB962C8B-B14F-4D97-AF65-F5344CB8AC3E}">
        <p14:creationId xmlns:p14="http://schemas.microsoft.com/office/powerpoint/2010/main" val="34090043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a:bodyPr>
          <a:lstStyle/>
          <a:p>
            <a:pPr marL="0" indent="0">
              <a:buNone/>
            </a:pPr>
            <a:r>
              <a:rPr lang="en-US" sz="2800" b="1" dirty="0" smtClean="0"/>
              <a:t>Use the table to find each probability.</a:t>
            </a:r>
          </a:p>
          <a:p>
            <a:pPr marL="463550" indent="-463550">
              <a:buAutoNum type="arabicPeriod"/>
            </a:pPr>
            <a:r>
              <a:rPr lang="en-US" sz="2800" dirty="0" smtClean="0"/>
              <a:t>P(has HS diploma)</a:t>
            </a:r>
          </a:p>
          <a:p>
            <a:pPr marL="463550" indent="-463550">
              <a:buAutoNum type="arabicPeriod"/>
            </a:pPr>
            <a:r>
              <a:rPr lang="en-US" sz="2800" dirty="0" smtClean="0"/>
              <a:t>P(has experience)</a:t>
            </a:r>
          </a:p>
          <a:p>
            <a:pPr marL="463550" indent="-463550">
              <a:buAutoNum type="arabicPeriod"/>
            </a:pPr>
            <a:r>
              <a:rPr lang="en-US" sz="2800" dirty="0" smtClean="0"/>
              <a:t>P(has HS diploma and experience)</a:t>
            </a:r>
          </a:p>
          <a:p>
            <a:pPr marL="463550" indent="-463550">
              <a:buAutoNum type="arabicPeriod"/>
            </a:pPr>
            <a:r>
              <a:rPr lang="en-US" sz="2800" dirty="0" smtClean="0"/>
              <a:t>P(has experience, given has HS diploma)</a:t>
            </a:r>
          </a:p>
          <a:p>
            <a:pPr marL="0" indent="0">
              <a:buNone/>
            </a:pPr>
            <a:endParaRPr lang="en-US" sz="2800"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3893507"/>
            <a:ext cx="66294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4305896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fontScale="90000"/>
          </a:bodyPr>
          <a:lstStyle/>
          <a:p>
            <a:r>
              <a:rPr lang="en-US" dirty="0" smtClean="0"/>
              <a:t>Make a tree diagram </a:t>
            </a:r>
            <a:br>
              <a:rPr lang="en-US" dirty="0" smtClean="0"/>
            </a:br>
            <a:r>
              <a:rPr lang="en-US" dirty="0" smtClean="0"/>
              <a:t>from the two-way table</a:t>
            </a:r>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1292" y="1143000"/>
            <a:ext cx="5912708"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1" name="Group 20"/>
          <p:cNvGrpSpPr/>
          <p:nvPr/>
        </p:nvGrpSpPr>
        <p:grpSpPr>
          <a:xfrm>
            <a:off x="381000" y="4031293"/>
            <a:ext cx="3048000" cy="2644558"/>
            <a:chOff x="685800" y="4159163"/>
            <a:chExt cx="3048000" cy="2644558"/>
          </a:xfrm>
        </p:grpSpPr>
        <p:cxnSp>
          <p:nvCxnSpPr>
            <p:cNvPr id="6" name="Straight Connector 5"/>
            <p:cNvCxnSpPr/>
            <p:nvPr/>
          </p:nvCxnSpPr>
          <p:spPr>
            <a:xfrm flipV="1">
              <a:off x="685800" y="4800600"/>
              <a:ext cx="1524000" cy="838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85800" y="5638800"/>
              <a:ext cx="1524000" cy="685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2206668" y="5736921"/>
              <a:ext cx="1524000" cy="1066800"/>
              <a:chOff x="685800" y="5029200"/>
              <a:chExt cx="1524000" cy="1066800"/>
            </a:xfrm>
          </p:grpSpPr>
          <p:cxnSp>
            <p:nvCxnSpPr>
              <p:cNvPr id="12" name="Straight Connector 11"/>
              <p:cNvCxnSpPr/>
              <p:nvPr/>
            </p:nvCxnSpPr>
            <p:spPr>
              <a:xfrm flipV="1">
                <a:off x="685800" y="5029200"/>
                <a:ext cx="1524000" cy="609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5800" y="5638800"/>
                <a:ext cx="152400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 name="Group 13"/>
            <p:cNvGrpSpPr/>
            <p:nvPr/>
          </p:nvGrpSpPr>
          <p:grpSpPr>
            <a:xfrm>
              <a:off x="2209800" y="4159163"/>
              <a:ext cx="1524000" cy="1066800"/>
              <a:chOff x="685800" y="5029200"/>
              <a:chExt cx="1524000" cy="1066800"/>
            </a:xfrm>
          </p:grpSpPr>
          <p:cxnSp>
            <p:nvCxnSpPr>
              <p:cNvPr id="15" name="Straight Connector 14"/>
              <p:cNvCxnSpPr/>
              <p:nvPr/>
            </p:nvCxnSpPr>
            <p:spPr>
              <a:xfrm flipV="1">
                <a:off x="685800" y="5029200"/>
                <a:ext cx="1524000" cy="6096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5800" y="5638800"/>
                <a:ext cx="1524000"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2" name="TextBox 21"/>
          <p:cNvSpPr txBox="1"/>
          <p:nvPr/>
        </p:nvSpPr>
        <p:spPr>
          <a:xfrm>
            <a:off x="838200" y="5243709"/>
            <a:ext cx="1295400" cy="369332"/>
          </a:xfrm>
          <a:prstGeom prst="rect">
            <a:avLst/>
          </a:prstGeom>
          <a:noFill/>
        </p:spPr>
        <p:txBody>
          <a:bodyPr wrap="square" rtlCol="0">
            <a:spAutoFit/>
          </a:bodyPr>
          <a:lstStyle/>
          <a:p>
            <a:r>
              <a:rPr lang="en-US" dirty="0" smtClean="0"/>
              <a:t>HS diploma</a:t>
            </a:r>
            <a:endParaRPr lang="en-US" dirty="0"/>
          </a:p>
        </p:txBody>
      </p:sp>
      <p:sp>
        <p:nvSpPr>
          <p:cNvPr id="23" name="TextBox 22"/>
          <p:cNvSpPr txBox="1"/>
          <p:nvPr/>
        </p:nvSpPr>
        <p:spPr>
          <a:xfrm>
            <a:off x="2686833" y="4337473"/>
            <a:ext cx="1825668" cy="369332"/>
          </a:xfrm>
          <a:prstGeom prst="rect">
            <a:avLst/>
          </a:prstGeom>
          <a:noFill/>
        </p:spPr>
        <p:txBody>
          <a:bodyPr wrap="square" rtlCol="0">
            <a:spAutoFit/>
          </a:bodyPr>
          <a:lstStyle/>
          <a:p>
            <a:r>
              <a:rPr lang="en-US" dirty="0" smtClean="0"/>
              <a:t>Experience</a:t>
            </a:r>
            <a:endParaRPr lang="en-US" dirty="0"/>
          </a:p>
        </p:txBody>
      </p:sp>
      <p:sp>
        <p:nvSpPr>
          <p:cNvPr id="24" name="TextBox 23"/>
          <p:cNvSpPr txBox="1"/>
          <p:nvPr/>
        </p:nvSpPr>
        <p:spPr>
          <a:xfrm>
            <a:off x="2663868" y="6012064"/>
            <a:ext cx="1825668" cy="369332"/>
          </a:xfrm>
          <a:prstGeom prst="rect">
            <a:avLst/>
          </a:prstGeom>
          <a:noFill/>
        </p:spPr>
        <p:txBody>
          <a:bodyPr wrap="square" rtlCol="0">
            <a:spAutoFit/>
          </a:bodyPr>
          <a:lstStyle/>
          <a:p>
            <a:r>
              <a:rPr lang="en-US" dirty="0" smtClean="0"/>
              <a:t>Experience</a:t>
            </a:r>
            <a:endParaRPr lang="en-US" dirty="0"/>
          </a:p>
        </p:txBody>
      </p:sp>
    </p:spTree>
    <p:extLst>
      <p:ext uri="{BB962C8B-B14F-4D97-AF65-F5344CB8AC3E}">
        <p14:creationId xmlns:p14="http://schemas.microsoft.com/office/powerpoint/2010/main" val="23163917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4267200" cy="4830763"/>
          </a:xfrm>
        </p:spPr>
        <p:txBody>
          <a:bodyPr>
            <a:normAutofit/>
          </a:bodyPr>
          <a:lstStyle/>
          <a:p>
            <a:pPr marL="0" indent="0">
              <a:buNone/>
            </a:pPr>
            <a:r>
              <a:rPr lang="en-US" sz="2800" b="1" dirty="0" smtClean="0"/>
              <a:t>Use the table to find each probability.</a:t>
            </a:r>
          </a:p>
          <a:p>
            <a:pPr marL="463550" indent="-463550">
              <a:buFont typeface="+mj-lt"/>
              <a:buAutoNum type="arabicPeriod" startAt="5"/>
            </a:pPr>
            <a:r>
              <a:rPr lang="en-US" sz="2800" dirty="0" smtClean="0"/>
              <a:t>P(recipient is male)</a:t>
            </a:r>
          </a:p>
          <a:p>
            <a:pPr marL="463550" indent="-463550">
              <a:buAutoNum type="arabicPeriod" startAt="5"/>
            </a:pPr>
            <a:r>
              <a:rPr lang="en-US" sz="2800" dirty="0" smtClean="0"/>
              <a:t>P(degree is a Bachelor’s)</a:t>
            </a:r>
          </a:p>
          <a:p>
            <a:pPr marL="463550" indent="-463550">
              <a:buAutoNum type="arabicPeriod" startAt="5"/>
            </a:pPr>
            <a:r>
              <a:rPr lang="en-US" sz="2800" dirty="0" smtClean="0"/>
              <a:t>P(recipient is female, given that the degree is Advanced)</a:t>
            </a:r>
          </a:p>
          <a:p>
            <a:pPr marL="463550" indent="-463550">
              <a:buAutoNum type="arabicPeriod" startAt="5"/>
            </a:pPr>
            <a:r>
              <a:rPr lang="en-US" sz="2800" dirty="0" smtClean="0"/>
              <a:t>P(degree is not an Associate’s, given that the recipient is male)</a:t>
            </a:r>
          </a:p>
          <a:p>
            <a:pPr marL="742950" indent="-742950">
              <a:buAutoNum type="arabicPeriod" startAt="5"/>
            </a:pPr>
            <a:endParaRPr lang="en-US" sz="2800" dirty="0" smtClean="0"/>
          </a:p>
          <a:p>
            <a:pPr marL="0" indent="0">
              <a:buNone/>
            </a:pPr>
            <a:endParaRPr lang="en-US" sz="2800"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4302" y="1447800"/>
            <a:ext cx="4415506" cy="3859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90968530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39825"/>
          </a:xfrm>
        </p:spPr>
        <p:txBody>
          <a:bodyPr/>
          <a:lstStyle/>
          <a:p>
            <a:pPr>
              <a:defRPr/>
            </a:pPr>
            <a:r>
              <a:rPr lang="en-US" dirty="0" smtClean="0"/>
              <a:t>Two Way Tables</a:t>
            </a:r>
            <a:endParaRPr lang="en-US" dirty="0"/>
          </a:p>
        </p:txBody>
      </p:sp>
      <p:graphicFrame>
        <p:nvGraphicFramePr>
          <p:cNvPr id="4" name="Table 3"/>
          <p:cNvGraphicFramePr>
            <a:graphicFrameLocks noGrp="1"/>
          </p:cNvGraphicFramePr>
          <p:nvPr/>
        </p:nvGraphicFramePr>
        <p:xfrm>
          <a:off x="1524000" y="914400"/>
          <a:ext cx="6096000" cy="1482724"/>
        </p:xfrm>
        <a:graphic>
          <a:graphicData uri="http://schemas.openxmlformats.org/drawingml/2006/table">
            <a:tbl>
              <a:tblPr firstRow="1" bandRow="1">
                <a:tableStyleId>{5C22544A-7EE6-4342-B048-85BDC9FD1C3A}</a:tableStyleId>
              </a:tblPr>
              <a:tblGrid>
                <a:gridCol w="1524000"/>
                <a:gridCol w="1524000"/>
                <a:gridCol w="1524000"/>
                <a:gridCol w="1524000"/>
              </a:tblGrid>
              <a:tr h="370681">
                <a:tc>
                  <a:txBody>
                    <a:bodyPr/>
                    <a:lstStyle/>
                    <a:p>
                      <a:endParaRPr lang="en-US" sz="1800" dirty="0"/>
                    </a:p>
                  </a:txBody>
                  <a:tcPr marT="45700" marB="45700"/>
                </a:tc>
                <a:tc>
                  <a:txBody>
                    <a:bodyPr/>
                    <a:lstStyle/>
                    <a:p>
                      <a:pPr algn="ctr"/>
                      <a:r>
                        <a:rPr lang="en-US" sz="1800" dirty="0" smtClean="0"/>
                        <a:t>Male </a:t>
                      </a:r>
                      <a:endParaRPr lang="en-US" sz="1800" dirty="0"/>
                    </a:p>
                  </a:txBody>
                  <a:tcPr marT="45700" marB="45700"/>
                </a:tc>
                <a:tc>
                  <a:txBody>
                    <a:bodyPr/>
                    <a:lstStyle/>
                    <a:p>
                      <a:pPr algn="ctr"/>
                      <a:r>
                        <a:rPr lang="en-US" sz="1800" dirty="0" smtClean="0"/>
                        <a:t>Female</a:t>
                      </a:r>
                      <a:endParaRPr lang="en-US" sz="1800" dirty="0"/>
                    </a:p>
                  </a:txBody>
                  <a:tcPr marT="45700" marB="45700"/>
                </a:tc>
                <a:tc>
                  <a:txBody>
                    <a:bodyPr/>
                    <a:lstStyle/>
                    <a:p>
                      <a:pPr algn="ctr"/>
                      <a:r>
                        <a:rPr lang="en-US" sz="1800" dirty="0" smtClean="0"/>
                        <a:t>Total</a:t>
                      </a:r>
                      <a:endParaRPr lang="en-US" sz="1800" dirty="0"/>
                    </a:p>
                  </a:txBody>
                  <a:tcPr marT="45700" marB="45700"/>
                </a:tc>
              </a:tr>
              <a:tr h="370681">
                <a:tc>
                  <a:txBody>
                    <a:bodyPr/>
                    <a:lstStyle/>
                    <a:p>
                      <a:r>
                        <a:rPr lang="en-US" sz="1800" dirty="0" smtClean="0"/>
                        <a:t>Seniors</a:t>
                      </a:r>
                    </a:p>
                  </a:txBody>
                  <a:tcPr marT="45700" marB="45700"/>
                </a:tc>
                <a:tc>
                  <a:txBody>
                    <a:bodyPr/>
                    <a:lstStyle/>
                    <a:p>
                      <a:pPr algn="ctr"/>
                      <a:r>
                        <a:rPr lang="en-US" sz="1800" dirty="0" smtClean="0"/>
                        <a:t>312</a:t>
                      </a:r>
                      <a:endParaRPr lang="en-US" sz="1800" dirty="0"/>
                    </a:p>
                  </a:txBody>
                  <a:tcPr marT="45700" marB="45700"/>
                </a:tc>
                <a:tc>
                  <a:txBody>
                    <a:bodyPr/>
                    <a:lstStyle/>
                    <a:p>
                      <a:pPr algn="ctr"/>
                      <a:r>
                        <a:rPr lang="en-US" sz="1800" dirty="0" smtClean="0"/>
                        <a:t>296</a:t>
                      </a:r>
                      <a:endParaRPr lang="en-US" sz="1800" dirty="0"/>
                    </a:p>
                  </a:txBody>
                  <a:tcPr marT="45700" marB="45700"/>
                </a:tc>
                <a:tc>
                  <a:txBody>
                    <a:bodyPr/>
                    <a:lstStyle/>
                    <a:p>
                      <a:endParaRPr lang="en-US" sz="1800" dirty="0"/>
                    </a:p>
                  </a:txBody>
                  <a:tcPr marT="45700" marB="45700"/>
                </a:tc>
              </a:tr>
              <a:tr h="370681">
                <a:tc>
                  <a:txBody>
                    <a:bodyPr/>
                    <a:lstStyle/>
                    <a:p>
                      <a:r>
                        <a:rPr lang="en-US" sz="1800" dirty="0" smtClean="0"/>
                        <a:t>Juniors</a:t>
                      </a:r>
                      <a:endParaRPr lang="en-US" sz="1800" dirty="0"/>
                    </a:p>
                  </a:txBody>
                  <a:tcPr marT="45700" marB="45700"/>
                </a:tc>
                <a:tc>
                  <a:txBody>
                    <a:bodyPr/>
                    <a:lstStyle/>
                    <a:p>
                      <a:pPr algn="ctr"/>
                      <a:r>
                        <a:rPr lang="en-US" sz="1800" dirty="0" smtClean="0"/>
                        <a:t>301</a:t>
                      </a:r>
                      <a:endParaRPr lang="en-US" sz="1800" dirty="0"/>
                    </a:p>
                  </a:txBody>
                  <a:tcPr marT="45700" marB="45700"/>
                </a:tc>
                <a:tc>
                  <a:txBody>
                    <a:bodyPr/>
                    <a:lstStyle/>
                    <a:p>
                      <a:pPr algn="ctr"/>
                      <a:r>
                        <a:rPr lang="en-US" sz="1800" dirty="0" smtClean="0"/>
                        <a:t>334</a:t>
                      </a:r>
                      <a:endParaRPr lang="en-US" sz="1800" dirty="0"/>
                    </a:p>
                  </a:txBody>
                  <a:tcPr marT="45700" marB="45700"/>
                </a:tc>
                <a:tc>
                  <a:txBody>
                    <a:bodyPr/>
                    <a:lstStyle/>
                    <a:p>
                      <a:endParaRPr lang="en-US" sz="1800"/>
                    </a:p>
                  </a:txBody>
                  <a:tcPr marT="45700" marB="45700"/>
                </a:tc>
              </a:tr>
              <a:tr h="370681">
                <a:tc>
                  <a:txBody>
                    <a:bodyPr/>
                    <a:lstStyle/>
                    <a:p>
                      <a:r>
                        <a:rPr lang="en-US" sz="1800" dirty="0" smtClean="0"/>
                        <a:t>Total</a:t>
                      </a:r>
                      <a:endParaRPr lang="en-US" sz="1800" dirty="0"/>
                    </a:p>
                  </a:txBody>
                  <a:tcPr marT="45700" marB="45700"/>
                </a:tc>
                <a:tc>
                  <a:txBody>
                    <a:bodyPr/>
                    <a:lstStyle/>
                    <a:p>
                      <a:endParaRPr lang="en-US" sz="1800" dirty="0"/>
                    </a:p>
                  </a:txBody>
                  <a:tcPr marT="45700" marB="45700"/>
                </a:tc>
                <a:tc>
                  <a:txBody>
                    <a:bodyPr/>
                    <a:lstStyle/>
                    <a:p>
                      <a:endParaRPr lang="en-US" sz="1800" dirty="0"/>
                    </a:p>
                  </a:txBody>
                  <a:tcPr marT="45700" marB="45700"/>
                </a:tc>
                <a:tc>
                  <a:txBody>
                    <a:bodyPr/>
                    <a:lstStyle/>
                    <a:p>
                      <a:endParaRPr lang="en-US" sz="1800" dirty="0"/>
                    </a:p>
                  </a:txBody>
                  <a:tcPr marT="45700" marB="45700"/>
                </a:tc>
              </a:tr>
            </a:tbl>
          </a:graphicData>
        </a:graphic>
      </p:graphicFrame>
      <p:sp>
        <p:nvSpPr>
          <p:cNvPr id="25630" name="TextBox 4"/>
          <p:cNvSpPr txBox="1">
            <a:spLocks noChangeArrowheads="1"/>
          </p:cNvSpPr>
          <p:nvPr/>
        </p:nvSpPr>
        <p:spPr bwMode="auto">
          <a:xfrm>
            <a:off x="0" y="2438400"/>
            <a:ext cx="91440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r>
              <a:rPr lang="en-US"/>
              <a:t>a.) What is the probability a person from this group is male student?</a:t>
            </a:r>
          </a:p>
          <a:p>
            <a:r>
              <a:rPr lang="en-US"/>
              <a:t>b.) What is the probability of selecting a student who is a senior from the female students?</a:t>
            </a:r>
          </a:p>
          <a:p>
            <a:r>
              <a:rPr lang="en-US"/>
              <a:t>c.) What is the probability of selecting a student who is a female from the seniors?</a:t>
            </a:r>
          </a:p>
          <a:p>
            <a:r>
              <a:rPr lang="en-US"/>
              <a:t>d.) What is the probability of selecting a student who is a junior and a male student?</a:t>
            </a:r>
          </a:p>
          <a:p>
            <a:r>
              <a:rPr lang="en-US"/>
              <a:t>e.) What is the probability of selecting a student who is a junior or a male student?</a:t>
            </a:r>
          </a:p>
        </p:txBody>
      </p:sp>
    </p:spTree>
    <p:extLst>
      <p:ext uri="{BB962C8B-B14F-4D97-AF65-F5344CB8AC3E}">
        <p14:creationId xmlns:p14="http://schemas.microsoft.com/office/powerpoint/2010/main" val="380187231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8" y="2743200"/>
            <a:ext cx="8229600" cy="1143000"/>
          </a:xfrm>
        </p:spPr>
        <p:txBody>
          <a:bodyPr/>
          <a:lstStyle/>
          <a:p>
            <a:r>
              <a:rPr lang="en-US" dirty="0" smtClean="0"/>
              <a:t>End of Day 4</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4547614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4"/>
          <p:cNvSpPr txBox="1">
            <a:spLocks noChangeArrowheads="1"/>
          </p:cNvSpPr>
          <p:nvPr/>
        </p:nvSpPr>
        <p:spPr bwMode="auto">
          <a:xfrm>
            <a:off x="0" y="0"/>
            <a:ext cx="9144000" cy="1979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sz="2800" u="sng"/>
              <a:t>Factorials</a:t>
            </a:r>
            <a:r>
              <a:rPr lang="en-US"/>
              <a:t> – the way of multiplying all the integers from n to 1, it is denoted n!</a:t>
            </a:r>
          </a:p>
          <a:p>
            <a:pPr>
              <a:spcBef>
                <a:spcPct val="50000"/>
              </a:spcBef>
            </a:pPr>
            <a:r>
              <a:rPr lang="en-US"/>
              <a:t>Example:</a:t>
            </a:r>
          </a:p>
          <a:p>
            <a:pPr>
              <a:spcBef>
                <a:spcPct val="50000"/>
              </a:spcBef>
            </a:pPr>
            <a:r>
              <a:rPr lang="en-US">
                <a:solidFill>
                  <a:srgbClr val="000000"/>
                </a:solidFill>
              </a:rPr>
              <a:t>5! = 5x4x3x2x1 = 120</a:t>
            </a:r>
          </a:p>
        </p:txBody>
      </p:sp>
      <p:sp>
        <p:nvSpPr>
          <p:cNvPr id="19459" name="Text Box 5"/>
          <p:cNvSpPr txBox="1">
            <a:spLocks noChangeArrowheads="1"/>
          </p:cNvSpPr>
          <p:nvPr/>
        </p:nvSpPr>
        <p:spPr bwMode="auto">
          <a:xfrm>
            <a:off x="0" y="1905000"/>
            <a:ext cx="75438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We use factorials when finding out how many possibilities there will be (the sample space) when we are using ALL of the choices.</a:t>
            </a:r>
          </a:p>
        </p:txBody>
      </p:sp>
      <p:sp>
        <p:nvSpPr>
          <p:cNvPr id="19460" name="Text Box 6"/>
          <p:cNvSpPr txBox="1">
            <a:spLocks noChangeArrowheads="1"/>
          </p:cNvSpPr>
          <p:nvPr/>
        </p:nvSpPr>
        <p:spPr bwMode="auto">
          <a:xfrm>
            <a:off x="0" y="3844925"/>
            <a:ext cx="91440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How many ways can you visit all of your four classes?</a:t>
            </a:r>
          </a:p>
          <a:p>
            <a:pPr>
              <a:spcBef>
                <a:spcPct val="50000"/>
              </a:spcBef>
            </a:pPr>
            <a:r>
              <a:rPr lang="en-US"/>
              <a:t>4 choices of where to go first		</a:t>
            </a:r>
            <a:r>
              <a:rPr lang="en-US">
                <a:solidFill>
                  <a:srgbClr val="000000"/>
                </a:solidFill>
              </a:rPr>
              <a:t>4x3x2x1=24</a:t>
            </a:r>
          </a:p>
          <a:p>
            <a:pPr>
              <a:spcBef>
                <a:spcPct val="50000"/>
              </a:spcBef>
            </a:pPr>
            <a:r>
              <a:rPr lang="en-US"/>
              <a:t>3 choices of where to go second		</a:t>
            </a:r>
            <a:r>
              <a:rPr lang="en-US">
                <a:solidFill>
                  <a:srgbClr val="000000"/>
                </a:solidFill>
              </a:rPr>
              <a:t>or</a:t>
            </a:r>
          </a:p>
          <a:p>
            <a:pPr>
              <a:spcBef>
                <a:spcPct val="50000"/>
              </a:spcBef>
            </a:pPr>
            <a:r>
              <a:rPr lang="en-US"/>
              <a:t>2 choices of where to go third		     </a:t>
            </a:r>
            <a:r>
              <a:rPr lang="en-US">
                <a:solidFill>
                  <a:srgbClr val="000000"/>
                </a:solidFill>
              </a:rPr>
              <a:t>4! = 24</a:t>
            </a:r>
          </a:p>
          <a:p>
            <a:pPr>
              <a:spcBef>
                <a:spcPct val="50000"/>
              </a:spcBef>
            </a:pPr>
            <a:r>
              <a:rPr lang="en-US"/>
              <a:t>1 choice of where to go last</a:t>
            </a:r>
          </a:p>
        </p:txBody>
      </p:sp>
    </p:spTree>
    <p:extLst>
      <p:ext uri="{BB962C8B-B14F-4D97-AF65-F5344CB8AC3E}">
        <p14:creationId xmlns:p14="http://schemas.microsoft.com/office/powerpoint/2010/main" val="41151526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0" y="304800"/>
            <a:ext cx="9144000" cy="161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sz="2800" u="sng"/>
              <a:t>Permutations</a:t>
            </a:r>
            <a:r>
              <a:rPr lang="en-US"/>
              <a:t> – a counting a procedure in which the order matters.  We usually use permutations instead of factorials when we are using only part of the total number of items given.</a:t>
            </a:r>
          </a:p>
        </p:txBody>
      </p:sp>
      <p:sp>
        <p:nvSpPr>
          <p:cNvPr id="20483" name="Text Box 5"/>
          <p:cNvSpPr txBox="1">
            <a:spLocks noChangeArrowheads="1"/>
          </p:cNvSpPr>
          <p:nvPr/>
        </p:nvSpPr>
        <p:spPr bwMode="auto">
          <a:xfrm>
            <a:off x="0" y="2286000"/>
            <a:ext cx="9144000" cy="283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Example:</a:t>
            </a:r>
          </a:p>
          <a:p>
            <a:pPr>
              <a:spcBef>
                <a:spcPct val="50000"/>
              </a:spcBef>
            </a:pPr>
            <a:r>
              <a:rPr lang="en-US"/>
              <a:t>You want to go visit 3 of the 8 teachers you had last year.  How many different ways can you visit those teachers?</a:t>
            </a:r>
          </a:p>
          <a:p>
            <a:pPr>
              <a:spcBef>
                <a:spcPct val="50000"/>
              </a:spcBef>
            </a:pPr>
            <a:endParaRPr lang="en-US"/>
          </a:p>
          <a:p>
            <a:pPr>
              <a:spcBef>
                <a:spcPct val="50000"/>
              </a:spcBef>
            </a:pPr>
            <a:r>
              <a:rPr lang="en-US"/>
              <a:t>P(8,3) 	or	8 nPr 3   = 	336</a:t>
            </a:r>
          </a:p>
        </p:txBody>
      </p:sp>
      <p:sp>
        <p:nvSpPr>
          <p:cNvPr id="20484" name="Text Box 6"/>
          <p:cNvSpPr txBox="1">
            <a:spLocks noChangeArrowheads="1"/>
          </p:cNvSpPr>
          <p:nvPr/>
        </p:nvSpPr>
        <p:spPr bwMode="auto">
          <a:xfrm>
            <a:off x="381000" y="5715000"/>
            <a:ext cx="32004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Book notation</a:t>
            </a:r>
          </a:p>
          <a:p>
            <a:pPr>
              <a:spcBef>
                <a:spcPct val="50000"/>
              </a:spcBef>
            </a:pPr>
            <a:r>
              <a:rPr lang="en-US"/>
              <a:t>for permutation</a:t>
            </a:r>
          </a:p>
        </p:txBody>
      </p:sp>
      <p:sp>
        <p:nvSpPr>
          <p:cNvPr id="20485" name="Line 8"/>
          <p:cNvSpPr>
            <a:spLocks noChangeShapeType="1"/>
          </p:cNvSpPr>
          <p:nvPr/>
        </p:nvSpPr>
        <p:spPr bwMode="auto">
          <a:xfrm flipH="1" flipV="1">
            <a:off x="685800" y="5257800"/>
            <a:ext cx="7620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6" name="Text Box 9"/>
          <p:cNvSpPr txBox="1">
            <a:spLocks noChangeArrowheads="1"/>
          </p:cNvSpPr>
          <p:nvPr/>
        </p:nvSpPr>
        <p:spPr bwMode="auto">
          <a:xfrm>
            <a:off x="4114800" y="5638800"/>
            <a:ext cx="39624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Calculator notation</a:t>
            </a:r>
          </a:p>
          <a:p>
            <a:pPr>
              <a:spcBef>
                <a:spcPct val="50000"/>
              </a:spcBef>
            </a:pPr>
            <a:r>
              <a:rPr lang="en-US"/>
              <a:t>for permutation</a:t>
            </a:r>
          </a:p>
        </p:txBody>
      </p:sp>
      <p:sp>
        <p:nvSpPr>
          <p:cNvPr id="20487" name="Line 11"/>
          <p:cNvSpPr>
            <a:spLocks noChangeShapeType="1"/>
          </p:cNvSpPr>
          <p:nvPr/>
        </p:nvSpPr>
        <p:spPr bwMode="auto">
          <a:xfrm flipH="1" flipV="1">
            <a:off x="3733800" y="5257800"/>
            <a:ext cx="9144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290096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447800"/>
          </a:xfrm>
        </p:spPr>
        <p:txBody>
          <a:bodyPr>
            <a:noAutofit/>
          </a:bodyPr>
          <a:lstStyle/>
          <a:p>
            <a:pPr algn="l"/>
            <a:r>
              <a:rPr lang="en-US" sz="3200" b="1" dirty="0" smtClean="0"/>
              <a:t>In a class of 60 students, 21 sign up for chorus, 29 sign up for band, and 5 take both. 15 students in the class are not enrolled in either band or chorus.</a:t>
            </a:r>
            <a:r>
              <a:rPr lang="en-US" sz="2800" b="1" dirty="0" smtClean="0"/>
              <a:t> </a:t>
            </a:r>
            <a:endParaRPr lang="en-US" sz="2800" b="1" dirty="0"/>
          </a:p>
        </p:txBody>
      </p:sp>
      <p:sp>
        <p:nvSpPr>
          <p:cNvPr id="3" name="Content Placeholder 2"/>
          <p:cNvSpPr>
            <a:spLocks noGrp="1"/>
          </p:cNvSpPr>
          <p:nvPr>
            <p:ph idx="1"/>
          </p:nvPr>
        </p:nvSpPr>
        <p:spPr>
          <a:xfrm>
            <a:off x="457200" y="2332037"/>
            <a:ext cx="8229600" cy="3687763"/>
          </a:xfrm>
        </p:spPr>
        <p:txBody>
          <a:bodyPr/>
          <a:lstStyle/>
          <a:p>
            <a:pPr>
              <a:buNone/>
            </a:pPr>
            <a:r>
              <a:rPr lang="en-US" dirty="0" smtClean="0"/>
              <a:t>6. Put this information into a Venn Diagram. If the sample space, S, is the set of all students in the class, let students in chorus be set A and students in band be set B.</a:t>
            </a:r>
          </a:p>
          <a:p>
            <a:pPr>
              <a:buNone/>
            </a:pPr>
            <a:r>
              <a:rPr lang="en-US" dirty="0" smtClean="0"/>
              <a:t>7. How many students are in A </a:t>
            </a:r>
            <a:r>
              <a:rPr lang="en-US" dirty="0" smtClean="0">
                <a:sym typeface="Symbol"/>
              </a:rPr>
              <a:t> B?</a:t>
            </a:r>
          </a:p>
          <a:p>
            <a:pPr>
              <a:buNone/>
            </a:pPr>
            <a:r>
              <a:rPr lang="en-US" dirty="0" smtClean="0">
                <a:sym typeface="Symbol"/>
              </a:rPr>
              <a:t>8. </a:t>
            </a:r>
            <a:r>
              <a:rPr lang="en-US" dirty="0"/>
              <a:t>How many students </a:t>
            </a:r>
            <a:r>
              <a:rPr lang="en-US" dirty="0" smtClean="0"/>
              <a:t>are </a:t>
            </a:r>
            <a:r>
              <a:rPr lang="en-US" dirty="0"/>
              <a:t>in </a:t>
            </a:r>
            <a:r>
              <a:rPr lang="en-US" dirty="0" smtClean="0">
                <a:sym typeface="Symbol"/>
              </a:rPr>
              <a:t>A  B?</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a:off x="609600" y="381000"/>
            <a:ext cx="7772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endParaRPr lang="en-US" sz="1800" b="0"/>
          </a:p>
        </p:txBody>
      </p:sp>
      <p:sp>
        <p:nvSpPr>
          <p:cNvPr id="21507" name="Text Box 5"/>
          <p:cNvSpPr txBox="1">
            <a:spLocks noChangeArrowheads="1"/>
          </p:cNvSpPr>
          <p:nvPr/>
        </p:nvSpPr>
        <p:spPr bwMode="auto">
          <a:xfrm>
            <a:off x="0" y="0"/>
            <a:ext cx="9144000" cy="400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sz="2800" b="0" dirty="0"/>
              <a:t>	</a:t>
            </a:r>
            <a:r>
              <a:rPr lang="en-US" sz="2800" b="0" dirty="0" smtClean="0"/>
              <a:t>		Combinations</a:t>
            </a:r>
            <a:r>
              <a:rPr lang="en-US" sz="2800" b="0" dirty="0"/>
              <a:t>		</a:t>
            </a:r>
          </a:p>
          <a:p>
            <a:pPr>
              <a:spcBef>
                <a:spcPct val="50000"/>
              </a:spcBef>
            </a:pPr>
            <a:r>
              <a:rPr lang="en-US" sz="2800" u="sng" dirty="0"/>
              <a:t>Combinations</a:t>
            </a:r>
            <a:r>
              <a:rPr lang="en-US" dirty="0"/>
              <a:t> – a counting a procedure in which the order does not matters.</a:t>
            </a:r>
            <a:r>
              <a:rPr lang="en-US" sz="1800" dirty="0"/>
              <a:t>  </a:t>
            </a:r>
          </a:p>
          <a:p>
            <a:pPr>
              <a:spcBef>
                <a:spcPct val="50000"/>
              </a:spcBef>
            </a:pPr>
            <a:r>
              <a:rPr lang="en-US" sz="1800" dirty="0"/>
              <a:t>If you have three items A, B, C.</a:t>
            </a:r>
          </a:p>
          <a:p>
            <a:pPr>
              <a:spcBef>
                <a:spcPct val="50000"/>
              </a:spcBef>
            </a:pPr>
            <a:r>
              <a:rPr lang="en-US" sz="1800" u="sng" dirty="0"/>
              <a:t>Permutations</a:t>
            </a:r>
            <a:r>
              <a:rPr lang="en-US" sz="1800" dirty="0"/>
              <a:t>				</a:t>
            </a:r>
            <a:r>
              <a:rPr lang="en-US" sz="1800" u="sng" dirty="0"/>
              <a:t>Combinations</a:t>
            </a:r>
          </a:p>
          <a:p>
            <a:pPr>
              <a:spcBef>
                <a:spcPct val="50000"/>
              </a:spcBef>
            </a:pPr>
            <a:r>
              <a:rPr lang="en-US" sz="1800" dirty="0"/>
              <a:t>ABC  BAC  CBA	equals		       ABC	</a:t>
            </a:r>
          </a:p>
          <a:p>
            <a:pPr>
              <a:spcBef>
                <a:spcPct val="50000"/>
              </a:spcBef>
            </a:pPr>
            <a:r>
              <a:rPr lang="en-US" sz="1800" dirty="0"/>
              <a:t>ACB  BCA  CAB	</a:t>
            </a:r>
          </a:p>
          <a:p>
            <a:pPr>
              <a:spcBef>
                <a:spcPct val="50000"/>
              </a:spcBef>
            </a:pPr>
            <a:endParaRPr lang="en-US" sz="1800" dirty="0"/>
          </a:p>
          <a:p>
            <a:pPr>
              <a:spcBef>
                <a:spcPct val="50000"/>
              </a:spcBef>
            </a:pPr>
            <a:endParaRPr lang="en-US" sz="1800" b="0" dirty="0"/>
          </a:p>
        </p:txBody>
      </p:sp>
      <p:sp>
        <p:nvSpPr>
          <p:cNvPr id="21508" name="Text Box 6"/>
          <p:cNvSpPr txBox="1">
            <a:spLocks noChangeArrowheads="1"/>
          </p:cNvSpPr>
          <p:nvPr/>
        </p:nvSpPr>
        <p:spPr bwMode="auto">
          <a:xfrm>
            <a:off x="0" y="3352800"/>
            <a:ext cx="9144000" cy="319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EXAMPLE:</a:t>
            </a:r>
          </a:p>
          <a:p>
            <a:pPr>
              <a:spcBef>
                <a:spcPct val="50000"/>
              </a:spcBef>
            </a:pPr>
            <a:r>
              <a:rPr lang="en-US"/>
              <a:t>The Lottery has 50 numbers to choose from and you must pick 5 of them.  You do not have to pick them in any order.</a:t>
            </a:r>
          </a:p>
          <a:p>
            <a:pPr>
              <a:spcBef>
                <a:spcPct val="50000"/>
              </a:spcBef>
            </a:pPr>
            <a:r>
              <a:rPr lang="en-US"/>
              <a:t>How many different outcomes are there in this lottery?</a:t>
            </a:r>
          </a:p>
          <a:p>
            <a:pPr algn="ctr">
              <a:spcBef>
                <a:spcPct val="50000"/>
              </a:spcBef>
            </a:pPr>
            <a:r>
              <a:rPr lang="en-US"/>
              <a:t>50 nCr 5 = 2,118,760</a:t>
            </a:r>
          </a:p>
        </p:txBody>
      </p:sp>
    </p:spTree>
    <p:extLst>
      <p:ext uri="{BB962C8B-B14F-4D97-AF65-F5344CB8AC3E}">
        <p14:creationId xmlns:p14="http://schemas.microsoft.com/office/powerpoint/2010/main" val="95164532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TextBox 3"/>
          <p:cNvSpPr txBox="1"/>
          <p:nvPr/>
        </p:nvSpPr>
        <p:spPr>
          <a:xfrm>
            <a:off x="0" y="2286000"/>
            <a:ext cx="1600200" cy="1200329"/>
          </a:xfrm>
          <a:prstGeom prst="rect">
            <a:avLst/>
          </a:prstGeom>
          <a:noFill/>
        </p:spPr>
        <p:txBody>
          <a:bodyPr>
            <a:spAutoFit/>
          </a:bodyPr>
          <a:lstStyle/>
          <a:p>
            <a:pPr>
              <a:defRPr/>
            </a:pPr>
            <a:r>
              <a:rPr lang="en-US" sz="2400" dirty="0">
                <a:solidFill>
                  <a:schemeClr val="bg1">
                    <a:lumMod val="40000"/>
                    <a:lumOff val="60000"/>
                  </a:schemeClr>
                </a:solidFill>
              </a:rPr>
              <a:t>Can the items</a:t>
            </a:r>
          </a:p>
          <a:p>
            <a:pPr>
              <a:defRPr/>
            </a:pPr>
            <a:r>
              <a:rPr lang="en-US" sz="2400" dirty="0">
                <a:solidFill>
                  <a:schemeClr val="bg1">
                    <a:lumMod val="40000"/>
                    <a:lumOff val="60000"/>
                  </a:schemeClr>
                </a:solidFill>
              </a:rPr>
              <a:t>Repeat?</a:t>
            </a:r>
          </a:p>
        </p:txBody>
      </p:sp>
      <p:cxnSp>
        <p:nvCxnSpPr>
          <p:cNvPr id="22531" name="Straight Arrow Connector 5"/>
          <p:cNvCxnSpPr>
            <a:cxnSpLocks noChangeShapeType="1"/>
          </p:cNvCxnSpPr>
          <p:nvPr/>
        </p:nvCxnSpPr>
        <p:spPr bwMode="auto">
          <a:xfrm flipV="1">
            <a:off x="1446213" y="1452563"/>
            <a:ext cx="1371600" cy="1371600"/>
          </a:xfrm>
          <a:prstGeom prst="straightConnector1">
            <a:avLst/>
          </a:prstGeom>
          <a:noFill/>
          <a:ln w="38100"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532" name="Straight Arrow Connector 6"/>
          <p:cNvCxnSpPr>
            <a:cxnSpLocks noChangeShapeType="1"/>
          </p:cNvCxnSpPr>
          <p:nvPr/>
        </p:nvCxnSpPr>
        <p:spPr bwMode="auto">
          <a:xfrm>
            <a:off x="1465263" y="2800350"/>
            <a:ext cx="1524000" cy="1371600"/>
          </a:xfrm>
          <a:prstGeom prst="straightConnector1">
            <a:avLst/>
          </a:prstGeom>
          <a:noFill/>
          <a:ln w="38100"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533" name="TextBox 8"/>
          <p:cNvSpPr txBox="1">
            <a:spLocks noChangeArrowheads="1"/>
          </p:cNvSpPr>
          <p:nvPr/>
        </p:nvSpPr>
        <p:spPr bwMode="auto">
          <a:xfrm>
            <a:off x="1446213" y="1676400"/>
            <a:ext cx="1066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r>
              <a:rPr lang="en-US">
                <a:solidFill>
                  <a:srgbClr val="FF0000"/>
                </a:solidFill>
              </a:rPr>
              <a:t>YES</a:t>
            </a:r>
          </a:p>
        </p:txBody>
      </p:sp>
      <p:sp>
        <p:nvSpPr>
          <p:cNvPr id="22534" name="TextBox 9"/>
          <p:cNvSpPr txBox="1">
            <a:spLocks noChangeArrowheads="1"/>
          </p:cNvSpPr>
          <p:nvPr/>
        </p:nvSpPr>
        <p:spPr bwMode="auto">
          <a:xfrm>
            <a:off x="1465263" y="3470275"/>
            <a:ext cx="1066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r>
              <a:rPr lang="en-US">
                <a:solidFill>
                  <a:srgbClr val="FF0000"/>
                </a:solidFill>
              </a:rPr>
              <a:t>NO</a:t>
            </a:r>
          </a:p>
        </p:txBody>
      </p:sp>
      <p:sp>
        <p:nvSpPr>
          <p:cNvPr id="22535" name="TextBox 10"/>
          <p:cNvSpPr txBox="1">
            <a:spLocks noChangeArrowheads="1"/>
          </p:cNvSpPr>
          <p:nvPr/>
        </p:nvSpPr>
        <p:spPr bwMode="auto">
          <a:xfrm>
            <a:off x="2909888" y="909638"/>
            <a:ext cx="533558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r>
              <a:rPr lang="en-US"/>
              <a:t>Use Multiplication Principle : ___ x ___ x ___ x … x ___</a:t>
            </a:r>
          </a:p>
        </p:txBody>
      </p:sp>
      <p:sp>
        <p:nvSpPr>
          <p:cNvPr id="12" name="TextBox 11"/>
          <p:cNvSpPr txBox="1"/>
          <p:nvPr/>
        </p:nvSpPr>
        <p:spPr>
          <a:xfrm>
            <a:off x="2817813" y="2824163"/>
            <a:ext cx="1651000" cy="1200329"/>
          </a:xfrm>
          <a:prstGeom prst="rect">
            <a:avLst/>
          </a:prstGeom>
          <a:noFill/>
        </p:spPr>
        <p:txBody>
          <a:bodyPr>
            <a:spAutoFit/>
          </a:bodyPr>
          <a:lstStyle/>
          <a:p>
            <a:pPr>
              <a:defRPr/>
            </a:pPr>
            <a:r>
              <a:rPr lang="en-US" sz="2400" dirty="0">
                <a:solidFill>
                  <a:schemeClr val="bg1">
                    <a:lumMod val="40000"/>
                    <a:lumOff val="60000"/>
                  </a:schemeClr>
                </a:solidFill>
              </a:rPr>
              <a:t>Does the order matter?</a:t>
            </a:r>
          </a:p>
        </p:txBody>
      </p:sp>
      <p:cxnSp>
        <p:nvCxnSpPr>
          <p:cNvPr id="22537" name="Straight Arrow Connector 12"/>
          <p:cNvCxnSpPr>
            <a:cxnSpLocks noChangeShapeType="1"/>
          </p:cNvCxnSpPr>
          <p:nvPr/>
        </p:nvCxnSpPr>
        <p:spPr bwMode="auto">
          <a:xfrm flipV="1">
            <a:off x="4146550" y="3581400"/>
            <a:ext cx="960438" cy="587375"/>
          </a:xfrm>
          <a:prstGeom prst="straightConnector1">
            <a:avLst/>
          </a:prstGeom>
          <a:noFill/>
          <a:ln w="38100"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538" name="Straight Arrow Connector 14"/>
          <p:cNvCxnSpPr>
            <a:cxnSpLocks noChangeShapeType="1"/>
          </p:cNvCxnSpPr>
          <p:nvPr/>
        </p:nvCxnSpPr>
        <p:spPr bwMode="auto">
          <a:xfrm>
            <a:off x="4106863" y="4171950"/>
            <a:ext cx="1951037" cy="1851025"/>
          </a:xfrm>
          <a:prstGeom prst="straightConnector1">
            <a:avLst/>
          </a:prstGeom>
          <a:noFill/>
          <a:ln w="38100"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539" name="TextBox 17"/>
          <p:cNvSpPr txBox="1">
            <a:spLocks noChangeArrowheads="1"/>
          </p:cNvSpPr>
          <p:nvPr/>
        </p:nvSpPr>
        <p:spPr bwMode="auto">
          <a:xfrm>
            <a:off x="4027488" y="3355975"/>
            <a:ext cx="1066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r>
              <a:rPr lang="en-US">
                <a:solidFill>
                  <a:srgbClr val="FF0000"/>
                </a:solidFill>
              </a:rPr>
              <a:t>YES</a:t>
            </a:r>
          </a:p>
        </p:txBody>
      </p:sp>
      <p:sp>
        <p:nvSpPr>
          <p:cNvPr id="22540" name="TextBox 18"/>
          <p:cNvSpPr txBox="1">
            <a:spLocks noChangeArrowheads="1"/>
          </p:cNvSpPr>
          <p:nvPr/>
        </p:nvSpPr>
        <p:spPr bwMode="auto">
          <a:xfrm>
            <a:off x="4573588" y="5343525"/>
            <a:ext cx="1066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r>
              <a:rPr lang="en-US">
                <a:solidFill>
                  <a:srgbClr val="FF0000"/>
                </a:solidFill>
              </a:rPr>
              <a:t>NO</a:t>
            </a:r>
          </a:p>
        </p:txBody>
      </p:sp>
      <p:sp>
        <p:nvSpPr>
          <p:cNvPr id="22541" name="TextBox 20"/>
          <p:cNvSpPr txBox="1">
            <a:spLocks noChangeArrowheads="1"/>
          </p:cNvSpPr>
          <p:nvPr/>
        </p:nvSpPr>
        <p:spPr bwMode="auto">
          <a:xfrm>
            <a:off x="6084888" y="5805488"/>
            <a:ext cx="2590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r>
              <a:rPr lang="en-US" sz="2000"/>
              <a:t>Combination</a:t>
            </a:r>
          </a:p>
          <a:p>
            <a:r>
              <a:rPr lang="en-US" sz="2000"/>
              <a:t>      n C r</a:t>
            </a:r>
          </a:p>
        </p:txBody>
      </p:sp>
      <p:sp>
        <p:nvSpPr>
          <p:cNvPr id="22" name="TextBox 21"/>
          <p:cNvSpPr txBox="1"/>
          <p:nvPr/>
        </p:nvSpPr>
        <p:spPr>
          <a:xfrm>
            <a:off x="5106988" y="2422346"/>
            <a:ext cx="1651000" cy="1200329"/>
          </a:xfrm>
          <a:prstGeom prst="rect">
            <a:avLst/>
          </a:prstGeom>
          <a:noFill/>
        </p:spPr>
        <p:txBody>
          <a:bodyPr>
            <a:spAutoFit/>
          </a:bodyPr>
          <a:lstStyle/>
          <a:p>
            <a:pPr>
              <a:defRPr/>
            </a:pPr>
            <a:r>
              <a:rPr lang="en-US" sz="2400" dirty="0">
                <a:solidFill>
                  <a:schemeClr val="bg1">
                    <a:lumMod val="40000"/>
                    <a:lumOff val="60000"/>
                  </a:schemeClr>
                </a:solidFill>
              </a:rPr>
              <a:t>Are we using all the items?</a:t>
            </a:r>
          </a:p>
        </p:txBody>
      </p:sp>
      <p:cxnSp>
        <p:nvCxnSpPr>
          <p:cNvPr id="22543" name="Straight Arrow Connector 22"/>
          <p:cNvCxnSpPr>
            <a:cxnSpLocks noChangeShapeType="1"/>
          </p:cNvCxnSpPr>
          <p:nvPr/>
        </p:nvCxnSpPr>
        <p:spPr bwMode="auto">
          <a:xfrm flipV="1">
            <a:off x="6419850" y="3036888"/>
            <a:ext cx="960438" cy="585787"/>
          </a:xfrm>
          <a:prstGeom prst="straightConnector1">
            <a:avLst/>
          </a:prstGeom>
          <a:noFill/>
          <a:ln w="38100"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544" name="Straight Arrow Connector 23"/>
          <p:cNvCxnSpPr>
            <a:cxnSpLocks noChangeShapeType="1"/>
          </p:cNvCxnSpPr>
          <p:nvPr/>
        </p:nvCxnSpPr>
        <p:spPr bwMode="auto">
          <a:xfrm>
            <a:off x="6419850" y="3622675"/>
            <a:ext cx="642938" cy="949325"/>
          </a:xfrm>
          <a:prstGeom prst="straightConnector1">
            <a:avLst/>
          </a:prstGeom>
          <a:noFill/>
          <a:ln w="38100"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545" name="TextBox 26"/>
          <p:cNvSpPr txBox="1">
            <a:spLocks noChangeArrowheads="1"/>
          </p:cNvSpPr>
          <p:nvPr/>
        </p:nvSpPr>
        <p:spPr bwMode="auto">
          <a:xfrm>
            <a:off x="6529388" y="2592388"/>
            <a:ext cx="10668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r>
              <a:rPr lang="en-US">
                <a:solidFill>
                  <a:srgbClr val="FF0000"/>
                </a:solidFill>
              </a:rPr>
              <a:t>YES</a:t>
            </a:r>
          </a:p>
        </p:txBody>
      </p:sp>
      <p:sp>
        <p:nvSpPr>
          <p:cNvPr id="22546" name="TextBox 27"/>
          <p:cNvSpPr txBox="1">
            <a:spLocks noChangeArrowheads="1"/>
          </p:cNvSpPr>
          <p:nvPr/>
        </p:nvSpPr>
        <p:spPr bwMode="auto">
          <a:xfrm>
            <a:off x="6208713" y="4254500"/>
            <a:ext cx="1066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r>
              <a:rPr lang="en-US">
                <a:solidFill>
                  <a:srgbClr val="FF0000"/>
                </a:solidFill>
              </a:rPr>
              <a:t>NO</a:t>
            </a:r>
          </a:p>
        </p:txBody>
      </p:sp>
      <p:sp>
        <p:nvSpPr>
          <p:cNvPr id="22547" name="TextBox 28"/>
          <p:cNvSpPr txBox="1">
            <a:spLocks noChangeArrowheads="1"/>
          </p:cNvSpPr>
          <p:nvPr/>
        </p:nvSpPr>
        <p:spPr bwMode="auto">
          <a:xfrm>
            <a:off x="7072313" y="4195763"/>
            <a:ext cx="1995487"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r>
              <a:rPr lang="en-US" sz="2000"/>
              <a:t>Permutation</a:t>
            </a:r>
          </a:p>
          <a:p>
            <a:r>
              <a:rPr lang="en-US"/>
              <a:t>      </a:t>
            </a:r>
            <a:r>
              <a:rPr lang="en-US" sz="2000"/>
              <a:t>n P r</a:t>
            </a:r>
          </a:p>
        </p:txBody>
      </p:sp>
      <p:sp>
        <p:nvSpPr>
          <p:cNvPr id="22548" name="TextBox 29"/>
          <p:cNvSpPr txBox="1">
            <a:spLocks noChangeArrowheads="1"/>
          </p:cNvSpPr>
          <p:nvPr/>
        </p:nvSpPr>
        <p:spPr bwMode="auto">
          <a:xfrm>
            <a:off x="7516813" y="2552700"/>
            <a:ext cx="14573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r>
              <a:rPr lang="en-US" sz="2000"/>
              <a:t>Factorial</a:t>
            </a:r>
          </a:p>
          <a:p>
            <a:r>
              <a:rPr lang="en-US"/>
              <a:t>      </a:t>
            </a:r>
            <a:r>
              <a:rPr lang="en-US" sz="2000"/>
              <a:t>n !</a:t>
            </a:r>
          </a:p>
        </p:txBody>
      </p:sp>
    </p:spTree>
    <p:extLst>
      <p:ext uri="{BB962C8B-B14F-4D97-AF65-F5344CB8AC3E}">
        <p14:creationId xmlns:p14="http://schemas.microsoft.com/office/powerpoint/2010/main" val="197542014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19400"/>
            <a:ext cx="8229600" cy="1143000"/>
          </a:xfrm>
        </p:spPr>
        <p:txBody>
          <a:bodyPr/>
          <a:lstStyle/>
          <a:p>
            <a:r>
              <a:rPr lang="en-US" dirty="0" smtClean="0"/>
              <a:t>End of Day 6</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7322228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4936685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8762017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2469870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406183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0" y="0"/>
            <a:ext cx="91440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dirty="0"/>
              <a:t>		Binomial Probability 		</a:t>
            </a:r>
          </a:p>
          <a:p>
            <a:pPr>
              <a:spcBef>
                <a:spcPct val="50000"/>
              </a:spcBef>
            </a:pPr>
            <a:r>
              <a:rPr lang="en-US" dirty="0"/>
              <a:t>The basic idea behind this is that events are either going to happen or they are NOT going happen.  </a:t>
            </a:r>
          </a:p>
        </p:txBody>
      </p:sp>
      <p:sp>
        <p:nvSpPr>
          <p:cNvPr id="26627" name="Text Box 5"/>
          <p:cNvSpPr txBox="1">
            <a:spLocks noChangeArrowheads="1"/>
          </p:cNvSpPr>
          <p:nvPr/>
        </p:nvSpPr>
        <p:spPr bwMode="auto">
          <a:xfrm>
            <a:off x="0" y="2819400"/>
            <a:ext cx="9144000" cy="173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EXAMPLE:  </a:t>
            </a:r>
          </a:p>
          <a:p>
            <a:pPr>
              <a:spcBef>
                <a:spcPct val="50000"/>
              </a:spcBef>
            </a:pPr>
            <a:r>
              <a:rPr lang="en-US"/>
              <a:t>3 question true/false quiz.  How many different outcomes can the quiz have?  What is the probability of each of the outcomes?</a:t>
            </a:r>
          </a:p>
        </p:txBody>
      </p:sp>
    </p:spTree>
    <p:extLst>
      <p:ext uri="{BB962C8B-B14F-4D97-AF65-F5344CB8AC3E}">
        <p14:creationId xmlns:p14="http://schemas.microsoft.com/office/powerpoint/2010/main" val="217930932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50"/>
          <p:cNvGrpSpPr>
            <a:grpSpLocks/>
          </p:cNvGrpSpPr>
          <p:nvPr/>
        </p:nvGrpSpPr>
        <p:grpSpPr bwMode="auto">
          <a:xfrm>
            <a:off x="914400" y="228600"/>
            <a:ext cx="5181600" cy="4648200"/>
            <a:chOff x="576" y="144"/>
            <a:chExt cx="3264" cy="2928"/>
          </a:xfrm>
        </p:grpSpPr>
        <p:grpSp>
          <p:nvGrpSpPr>
            <p:cNvPr id="27651" name="Group 27"/>
            <p:cNvGrpSpPr>
              <a:grpSpLocks/>
            </p:cNvGrpSpPr>
            <p:nvPr/>
          </p:nvGrpSpPr>
          <p:grpSpPr bwMode="auto">
            <a:xfrm>
              <a:off x="576" y="384"/>
              <a:ext cx="2592" cy="2640"/>
              <a:chOff x="576" y="384"/>
              <a:chExt cx="2592" cy="2640"/>
            </a:xfrm>
          </p:grpSpPr>
          <p:sp>
            <p:nvSpPr>
              <p:cNvPr id="27674" name="Line 4"/>
              <p:cNvSpPr>
                <a:spLocks noChangeShapeType="1"/>
              </p:cNvSpPr>
              <p:nvPr/>
            </p:nvSpPr>
            <p:spPr bwMode="auto">
              <a:xfrm flipV="1">
                <a:off x="624" y="432"/>
                <a:ext cx="2448" cy="1296"/>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5" name="Line 5"/>
              <p:cNvSpPr>
                <a:spLocks noChangeShapeType="1"/>
              </p:cNvSpPr>
              <p:nvPr/>
            </p:nvSpPr>
            <p:spPr bwMode="auto">
              <a:xfrm>
                <a:off x="624" y="1728"/>
                <a:ext cx="2496" cy="1248"/>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6" name="Oval 6"/>
              <p:cNvSpPr>
                <a:spLocks noChangeArrowheads="1"/>
              </p:cNvSpPr>
              <p:nvPr/>
            </p:nvSpPr>
            <p:spPr bwMode="auto">
              <a:xfrm>
                <a:off x="576" y="1680"/>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77" name="Oval 7"/>
              <p:cNvSpPr>
                <a:spLocks noChangeArrowheads="1"/>
              </p:cNvSpPr>
              <p:nvPr/>
            </p:nvSpPr>
            <p:spPr bwMode="auto">
              <a:xfrm>
                <a:off x="1344" y="2064"/>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78" name="Oval 8"/>
              <p:cNvSpPr>
                <a:spLocks noChangeArrowheads="1"/>
              </p:cNvSpPr>
              <p:nvPr/>
            </p:nvSpPr>
            <p:spPr bwMode="auto">
              <a:xfrm>
                <a:off x="1392" y="1248"/>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79" name="Line 9"/>
              <p:cNvSpPr>
                <a:spLocks noChangeShapeType="1"/>
              </p:cNvSpPr>
              <p:nvPr/>
            </p:nvSpPr>
            <p:spPr bwMode="auto">
              <a:xfrm>
                <a:off x="1440" y="1296"/>
                <a:ext cx="1680" cy="24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0" name="Line 10"/>
              <p:cNvSpPr>
                <a:spLocks noChangeShapeType="1"/>
              </p:cNvSpPr>
              <p:nvPr/>
            </p:nvSpPr>
            <p:spPr bwMode="auto">
              <a:xfrm flipV="1">
                <a:off x="1392" y="1872"/>
                <a:ext cx="1680" cy="24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1" name="Line 11"/>
              <p:cNvSpPr>
                <a:spLocks noChangeShapeType="1"/>
              </p:cNvSpPr>
              <p:nvPr/>
            </p:nvSpPr>
            <p:spPr bwMode="auto">
              <a:xfrm>
                <a:off x="2544" y="720"/>
                <a:ext cx="576" cy="144"/>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2" name="Line 12"/>
              <p:cNvSpPr>
                <a:spLocks noChangeShapeType="1"/>
              </p:cNvSpPr>
              <p:nvPr/>
            </p:nvSpPr>
            <p:spPr bwMode="auto">
              <a:xfrm flipV="1">
                <a:off x="2544" y="1152"/>
                <a:ext cx="576" cy="288"/>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3" name="Line 13"/>
              <p:cNvSpPr>
                <a:spLocks noChangeShapeType="1"/>
              </p:cNvSpPr>
              <p:nvPr/>
            </p:nvSpPr>
            <p:spPr bwMode="auto">
              <a:xfrm>
                <a:off x="2544" y="1968"/>
                <a:ext cx="528" cy="288"/>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4" name="Line 14"/>
              <p:cNvSpPr>
                <a:spLocks noChangeShapeType="1"/>
              </p:cNvSpPr>
              <p:nvPr/>
            </p:nvSpPr>
            <p:spPr bwMode="auto">
              <a:xfrm flipV="1">
                <a:off x="2544" y="2496"/>
                <a:ext cx="576" cy="192"/>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85" name="Oval 15"/>
              <p:cNvSpPr>
                <a:spLocks noChangeArrowheads="1"/>
              </p:cNvSpPr>
              <p:nvPr/>
            </p:nvSpPr>
            <p:spPr bwMode="auto">
              <a:xfrm>
                <a:off x="2496" y="2640"/>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6" name="Oval 16"/>
              <p:cNvSpPr>
                <a:spLocks noChangeArrowheads="1"/>
              </p:cNvSpPr>
              <p:nvPr/>
            </p:nvSpPr>
            <p:spPr bwMode="auto">
              <a:xfrm>
                <a:off x="2496" y="1920"/>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7" name="Oval 17"/>
              <p:cNvSpPr>
                <a:spLocks noChangeArrowheads="1"/>
              </p:cNvSpPr>
              <p:nvPr/>
            </p:nvSpPr>
            <p:spPr bwMode="auto">
              <a:xfrm>
                <a:off x="3024" y="1824"/>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8" name="Oval 18"/>
              <p:cNvSpPr>
                <a:spLocks noChangeArrowheads="1"/>
              </p:cNvSpPr>
              <p:nvPr/>
            </p:nvSpPr>
            <p:spPr bwMode="auto">
              <a:xfrm>
                <a:off x="3024" y="2208"/>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9" name="Oval 19"/>
              <p:cNvSpPr>
                <a:spLocks noChangeArrowheads="1"/>
              </p:cNvSpPr>
              <p:nvPr/>
            </p:nvSpPr>
            <p:spPr bwMode="auto">
              <a:xfrm>
                <a:off x="3072" y="2928"/>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0" name="Oval 20"/>
              <p:cNvSpPr>
                <a:spLocks noChangeArrowheads="1"/>
              </p:cNvSpPr>
              <p:nvPr/>
            </p:nvSpPr>
            <p:spPr bwMode="auto">
              <a:xfrm>
                <a:off x="3072" y="2448"/>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1" name="Oval 21"/>
              <p:cNvSpPr>
                <a:spLocks noChangeArrowheads="1"/>
              </p:cNvSpPr>
              <p:nvPr/>
            </p:nvSpPr>
            <p:spPr bwMode="auto">
              <a:xfrm>
                <a:off x="2496" y="672"/>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2" name="Oval 22"/>
              <p:cNvSpPr>
                <a:spLocks noChangeArrowheads="1"/>
              </p:cNvSpPr>
              <p:nvPr/>
            </p:nvSpPr>
            <p:spPr bwMode="auto">
              <a:xfrm>
                <a:off x="2496" y="1392"/>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3" name="Oval 23"/>
              <p:cNvSpPr>
                <a:spLocks noChangeArrowheads="1"/>
              </p:cNvSpPr>
              <p:nvPr/>
            </p:nvSpPr>
            <p:spPr bwMode="auto">
              <a:xfrm>
                <a:off x="3072" y="1104"/>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4" name="Oval 24"/>
              <p:cNvSpPr>
                <a:spLocks noChangeArrowheads="1"/>
              </p:cNvSpPr>
              <p:nvPr/>
            </p:nvSpPr>
            <p:spPr bwMode="auto">
              <a:xfrm>
                <a:off x="3072" y="1488"/>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5" name="Oval 25"/>
              <p:cNvSpPr>
                <a:spLocks noChangeArrowheads="1"/>
              </p:cNvSpPr>
              <p:nvPr/>
            </p:nvSpPr>
            <p:spPr bwMode="auto">
              <a:xfrm>
                <a:off x="3024" y="384"/>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6" name="Oval 26"/>
              <p:cNvSpPr>
                <a:spLocks noChangeArrowheads="1"/>
              </p:cNvSpPr>
              <p:nvPr/>
            </p:nvSpPr>
            <p:spPr bwMode="auto">
              <a:xfrm>
                <a:off x="3072" y="816"/>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652" name="Text Box 28"/>
            <p:cNvSpPr txBox="1">
              <a:spLocks noChangeArrowheads="1"/>
            </p:cNvSpPr>
            <p:nvPr/>
          </p:nvSpPr>
          <p:spPr bwMode="auto">
            <a:xfrm>
              <a:off x="1200" y="912"/>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a:t>
              </a:r>
            </a:p>
          </p:txBody>
        </p:sp>
        <p:sp>
          <p:nvSpPr>
            <p:cNvPr id="27653" name="Text Box 29"/>
            <p:cNvSpPr txBox="1">
              <a:spLocks noChangeArrowheads="1"/>
            </p:cNvSpPr>
            <p:nvPr/>
          </p:nvSpPr>
          <p:spPr bwMode="auto">
            <a:xfrm>
              <a:off x="2256" y="384"/>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a:t>
              </a:r>
            </a:p>
          </p:txBody>
        </p:sp>
        <p:sp>
          <p:nvSpPr>
            <p:cNvPr id="27654" name="Text Box 30"/>
            <p:cNvSpPr txBox="1">
              <a:spLocks noChangeArrowheads="1"/>
            </p:cNvSpPr>
            <p:nvPr/>
          </p:nvSpPr>
          <p:spPr bwMode="auto">
            <a:xfrm>
              <a:off x="2880" y="144"/>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a:t>
              </a:r>
            </a:p>
          </p:txBody>
        </p:sp>
        <p:sp>
          <p:nvSpPr>
            <p:cNvPr id="27655" name="Text Box 31"/>
            <p:cNvSpPr txBox="1">
              <a:spLocks noChangeArrowheads="1"/>
            </p:cNvSpPr>
            <p:nvPr/>
          </p:nvSpPr>
          <p:spPr bwMode="auto">
            <a:xfrm>
              <a:off x="2880" y="864"/>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a:t>
              </a:r>
            </a:p>
          </p:txBody>
        </p:sp>
        <p:sp>
          <p:nvSpPr>
            <p:cNvPr id="27656" name="Text Box 32"/>
            <p:cNvSpPr txBox="1">
              <a:spLocks noChangeArrowheads="1"/>
            </p:cNvSpPr>
            <p:nvPr/>
          </p:nvSpPr>
          <p:spPr bwMode="auto">
            <a:xfrm>
              <a:off x="2304" y="1632"/>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a:t>
              </a:r>
            </a:p>
          </p:txBody>
        </p:sp>
        <p:sp>
          <p:nvSpPr>
            <p:cNvPr id="27657" name="Text Box 33"/>
            <p:cNvSpPr txBox="1">
              <a:spLocks noChangeArrowheads="1"/>
            </p:cNvSpPr>
            <p:nvPr/>
          </p:nvSpPr>
          <p:spPr bwMode="auto">
            <a:xfrm>
              <a:off x="2880" y="1584"/>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a:t>
              </a:r>
            </a:p>
          </p:txBody>
        </p:sp>
        <p:sp>
          <p:nvSpPr>
            <p:cNvPr id="27658" name="Text Box 34"/>
            <p:cNvSpPr txBox="1">
              <a:spLocks noChangeArrowheads="1"/>
            </p:cNvSpPr>
            <p:nvPr/>
          </p:nvSpPr>
          <p:spPr bwMode="auto">
            <a:xfrm>
              <a:off x="2832" y="2208"/>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a:t>
              </a:r>
            </a:p>
          </p:txBody>
        </p:sp>
        <p:sp>
          <p:nvSpPr>
            <p:cNvPr id="27659" name="Text Box 35"/>
            <p:cNvSpPr txBox="1">
              <a:spLocks noChangeArrowheads="1"/>
            </p:cNvSpPr>
            <p:nvPr/>
          </p:nvSpPr>
          <p:spPr bwMode="auto">
            <a:xfrm>
              <a:off x="1248" y="1776"/>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F</a:t>
              </a:r>
            </a:p>
          </p:txBody>
        </p:sp>
        <p:sp>
          <p:nvSpPr>
            <p:cNvPr id="27660" name="Text Box 36"/>
            <p:cNvSpPr txBox="1">
              <a:spLocks noChangeArrowheads="1"/>
            </p:cNvSpPr>
            <p:nvPr/>
          </p:nvSpPr>
          <p:spPr bwMode="auto">
            <a:xfrm>
              <a:off x="2400" y="2352"/>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F</a:t>
              </a:r>
            </a:p>
          </p:txBody>
        </p:sp>
        <p:sp>
          <p:nvSpPr>
            <p:cNvPr id="27661" name="Text Box 37"/>
            <p:cNvSpPr txBox="1">
              <a:spLocks noChangeArrowheads="1"/>
            </p:cNvSpPr>
            <p:nvPr/>
          </p:nvSpPr>
          <p:spPr bwMode="auto">
            <a:xfrm>
              <a:off x="2304" y="1104"/>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F</a:t>
              </a:r>
            </a:p>
          </p:txBody>
        </p:sp>
        <p:sp>
          <p:nvSpPr>
            <p:cNvPr id="27662" name="Text Box 38"/>
            <p:cNvSpPr txBox="1">
              <a:spLocks noChangeArrowheads="1"/>
            </p:cNvSpPr>
            <p:nvPr/>
          </p:nvSpPr>
          <p:spPr bwMode="auto">
            <a:xfrm>
              <a:off x="2928" y="528"/>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F</a:t>
              </a:r>
            </a:p>
          </p:txBody>
        </p:sp>
        <p:sp>
          <p:nvSpPr>
            <p:cNvPr id="27663" name="Text Box 39"/>
            <p:cNvSpPr txBox="1">
              <a:spLocks noChangeArrowheads="1"/>
            </p:cNvSpPr>
            <p:nvPr/>
          </p:nvSpPr>
          <p:spPr bwMode="auto">
            <a:xfrm>
              <a:off x="2928" y="1200"/>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F</a:t>
              </a:r>
            </a:p>
          </p:txBody>
        </p:sp>
        <p:sp>
          <p:nvSpPr>
            <p:cNvPr id="27664" name="Text Box 40"/>
            <p:cNvSpPr txBox="1">
              <a:spLocks noChangeArrowheads="1"/>
            </p:cNvSpPr>
            <p:nvPr/>
          </p:nvSpPr>
          <p:spPr bwMode="auto">
            <a:xfrm>
              <a:off x="2880" y="1920"/>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F</a:t>
              </a:r>
            </a:p>
          </p:txBody>
        </p:sp>
        <p:sp>
          <p:nvSpPr>
            <p:cNvPr id="27665" name="Text Box 41"/>
            <p:cNvSpPr txBox="1">
              <a:spLocks noChangeArrowheads="1"/>
            </p:cNvSpPr>
            <p:nvPr/>
          </p:nvSpPr>
          <p:spPr bwMode="auto">
            <a:xfrm>
              <a:off x="2928" y="2640"/>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F</a:t>
              </a:r>
            </a:p>
          </p:txBody>
        </p:sp>
        <p:sp>
          <p:nvSpPr>
            <p:cNvPr id="27666" name="Text Box 42"/>
            <p:cNvSpPr txBox="1">
              <a:spLocks noChangeArrowheads="1"/>
            </p:cNvSpPr>
            <p:nvPr/>
          </p:nvSpPr>
          <p:spPr bwMode="auto">
            <a:xfrm>
              <a:off x="3264" y="192"/>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TTT</a:t>
              </a:r>
            </a:p>
          </p:txBody>
        </p:sp>
        <p:sp>
          <p:nvSpPr>
            <p:cNvPr id="27667" name="Text Box 43"/>
            <p:cNvSpPr txBox="1">
              <a:spLocks noChangeArrowheads="1"/>
            </p:cNvSpPr>
            <p:nvPr/>
          </p:nvSpPr>
          <p:spPr bwMode="auto">
            <a:xfrm>
              <a:off x="3264" y="2064"/>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FTF</a:t>
              </a:r>
            </a:p>
          </p:txBody>
        </p:sp>
        <p:sp>
          <p:nvSpPr>
            <p:cNvPr id="27668" name="Text Box 44"/>
            <p:cNvSpPr txBox="1">
              <a:spLocks noChangeArrowheads="1"/>
            </p:cNvSpPr>
            <p:nvPr/>
          </p:nvSpPr>
          <p:spPr bwMode="auto">
            <a:xfrm>
              <a:off x="3264" y="1008"/>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TFT</a:t>
              </a:r>
            </a:p>
          </p:txBody>
        </p:sp>
        <p:sp>
          <p:nvSpPr>
            <p:cNvPr id="27669" name="Text Box 45"/>
            <p:cNvSpPr txBox="1">
              <a:spLocks noChangeArrowheads="1"/>
            </p:cNvSpPr>
            <p:nvPr/>
          </p:nvSpPr>
          <p:spPr bwMode="auto">
            <a:xfrm>
              <a:off x="3264" y="1392"/>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TFF</a:t>
              </a:r>
            </a:p>
          </p:txBody>
        </p:sp>
        <p:sp>
          <p:nvSpPr>
            <p:cNvPr id="27670" name="Text Box 46"/>
            <p:cNvSpPr txBox="1">
              <a:spLocks noChangeArrowheads="1"/>
            </p:cNvSpPr>
            <p:nvPr/>
          </p:nvSpPr>
          <p:spPr bwMode="auto">
            <a:xfrm>
              <a:off x="3264" y="1680"/>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FTT</a:t>
              </a:r>
            </a:p>
          </p:txBody>
        </p:sp>
        <p:sp>
          <p:nvSpPr>
            <p:cNvPr id="27671" name="Text Box 47"/>
            <p:cNvSpPr txBox="1">
              <a:spLocks noChangeArrowheads="1"/>
            </p:cNvSpPr>
            <p:nvPr/>
          </p:nvSpPr>
          <p:spPr bwMode="auto">
            <a:xfrm>
              <a:off x="3264" y="672"/>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TTF</a:t>
              </a:r>
            </a:p>
          </p:txBody>
        </p:sp>
        <p:sp>
          <p:nvSpPr>
            <p:cNvPr id="27672" name="Text Box 48"/>
            <p:cNvSpPr txBox="1">
              <a:spLocks noChangeArrowheads="1"/>
            </p:cNvSpPr>
            <p:nvPr/>
          </p:nvSpPr>
          <p:spPr bwMode="auto">
            <a:xfrm>
              <a:off x="3264" y="2352"/>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FFT</a:t>
              </a:r>
            </a:p>
          </p:txBody>
        </p:sp>
        <p:sp>
          <p:nvSpPr>
            <p:cNvPr id="27673" name="Text Box 49"/>
            <p:cNvSpPr txBox="1">
              <a:spLocks noChangeArrowheads="1"/>
            </p:cNvSpPr>
            <p:nvPr/>
          </p:nvSpPr>
          <p:spPr bwMode="auto">
            <a:xfrm>
              <a:off x="3312" y="2784"/>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FFF</a:t>
              </a:r>
            </a:p>
          </p:txBody>
        </p:sp>
      </p:grpSp>
    </p:spTree>
    <p:extLst>
      <p:ext uri="{BB962C8B-B14F-4D97-AF65-F5344CB8AC3E}">
        <p14:creationId xmlns:p14="http://schemas.microsoft.com/office/powerpoint/2010/main" val="323637619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Group 2"/>
          <p:cNvGrpSpPr>
            <a:grpSpLocks/>
          </p:cNvGrpSpPr>
          <p:nvPr/>
        </p:nvGrpSpPr>
        <p:grpSpPr bwMode="auto">
          <a:xfrm>
            <a:off x="228600" y="0"/>
            <a:ext cx="5181600" cy="4648200"/>
            <a:chOff x="576" y="144"/>
            <a:chExt cx="3264" cy="2928"/>
          </a:xfrm>
        </p:grpSpPr>
        <p:grpSp>
          <p:nvGrpSpPr>
            <p:cNvPr id="28684" name="Group 3"/>
            <p:cNvGrpSpPr>
              <a:grpSpLocks/>
            </p:cNvGrpSpPr>
            <p:nvPr/>
          </p:nvGrpSpPr>
          <p:grpSpPr bwMode="auto">
            <a:xfrm>
              <a:off x="576" y="384"/>
              <a:ext cx="2592" cy="2640"/>
              <a:chOff x="576" y="384"/>
              <a:chExt cx="2592" cy="2640"/>
            </a:xfrm>
          </p:grpSpPr>
          <p:sp>
            <p:nvSpPr>
              <p:cNvPr id="28707" name="Line 4"/>
              <p:cNvSpPr>
                <a:spLocks noChangeShapeType="1"/>
              </p:cNvSpPr>
              <p:nvPr/>
            </p:nvSpPr>
            <p:spPr bwMode="auto">
              <a:xfrm flipV="1">
                <a:off x="624" y="432"/>
                <a:ext cx="2448" cy="1296"/>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08" name="Line 5"/>
              <p:cNvSpPr>
                <a:spLocks noChangeShapeType="1"/>
              </p:cNvSpPr>
              <p:nvPr/>
            </p:nvSpPr>
            <p:spPr bwMode="auto">
              <a:xfrm>
                <a:off x="624" y="1728"/>
                <a:ext cx="2496" cy="1248"/>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09" name="Oval 6"/>
              <p:cNvSpPr>
                <a:spLocks noChangeArrowheads="1"/>
              </p:cNvSpPr>
              <p:nvPr/>
            </p:nvSpPr>
            <p:spPr bwMode="auto">
              <a:xfrm>
                <a:off x="576" y="1680"/>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0" name="Oval 7"/>
              <p:cNvSpPr>
                <a:spLocks noChangeArrowheads="1"/>
              </p:cNvSpPr>
              <p:nvPr/>
            </p:nvSpPr>
            <p:spPr bwMode="auto">
              <a:xfrm>
                <a:off x="1344" y="2064"/>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1" name="Oval 8"/>
              <p:cNvSpPr>
                <a:spLocks noChangeArrowheads="1"/>
              </p:cNvSpPr>
              <p:nvPr/>
            </p:nvSpPr>
            <p:spPr bwMode="auto">
              <a:xfrm>
                <a:off x="1392" y="1248"/>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2" name="Line 9"/>
              <p:cNvSpPr>
                <a:spLocks noChangeShapeType="1"/>
              </p:cNvSpPr>
              <p:nvPr/>
            </p:nvSpPr>
            <p:spPr bwMode="auto">
              <a:xfrm>
                <a:off x="1440" y="1296"/>
                <a:ext cx="1680" cy="24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13" name="Line 10"/>
              <p:cNvSpPr>
                <a:spLocks noChangeShapeType="1"/>
              </p:cNvSpPr>
              <p:nvPr/>
            </p:nvSpPr>
            <p:spPr bwMode="auto">
              <a:xfrm flipV="1">
                <a:off x="1392" y="1872"/>
                <a:ext cx="1680" cy="24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14" name="Line 11"/>
              <p:cNvSpPr>
                <a:spLocks noChangeShapeType="1"/>
              </p:cNvSpPr>
              <p:nvPr/>
            </p:nvSpPr>
            <p:spPr bwMode="auto">
              <a:xfrm>
                <a:off x="2544" y="720"/>
                <a:ext cx="576" cy="144"/>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15" name="Line 12"/>
              <p:cNvSpPr>
                <a:spLocks noChangeShapeType="1"/>
              </p:cNvSpPr>
              <p:nvPr/>
            </p:nvSpPr>
            <p:spPr bwMode="auto">
              <a:xfrm flipV="1">
                <a:off x="2544" y="1152"/>
                <a:ext cx="576" cy="288"/>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16" name="Line 13"/>
              <p:cNvSpPr>
                <a:spLocks noChangeShapeType="1"/>
              </p:cNvSpPr>
              <p:nvPr/>
            </p:nvSpPr>
            <p:spPr bwMode="auto">
              <a:xfrm>
                <a:off x="2544" y="1968"/>
                <a:ext cx="528" cy="288"/>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17" name="Line 14"/>
              <p:cNvSpPr>
                <a:spLocks noChangeShapeType="1"/>
              </p:cNvSpPr>
              <p:nvPr/>
            </p:nvSpPr>
            <p:spPr bwMode="auto">
              <a:xfrm flipV="1">
                <a:off x="2544" y="2496"/>
                <a:ext cx="576" cy="192"/>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718" name="Oval 15"/>
              <p:cNvSpPr>
                <a:spLocks noChangeArrowheads="1"/>
              </p:cNvSpPr>
              <p:nvPr/>
            </p:nvSpPr>
            <p:spPr bwMode="auto">
              <a:xfrm>
                <a:off x="2496" y="2640"/>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9" name="Oval 16"/>
              <p:cNvSpPr>
                <a:spLocks noChangeArrowheads="1"/>
              </p:cNvSpPr>
              <p:nvPr/>
            </p:nvSpPr>
            <p:spPr bwMode="auto">
              <a:xfrm>
                <a:off x="2496" y="1920"/>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0" name="Oval 17"/>
              <p:cNvSpPr>
                <a:spLocks noChangeArrowheads="1"/>
              </p:cNvSpPr>
              <p:nvPr/>
            </p:nvSpPr>
            <p:spPr bwMode="auto">
              <a:xfrm>
                <a:off x="3024" y="1824"/>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1" name="Oval 18"/>
              <p:cNvSpPr>
                <a:spLocks noChangeArrowheads="1"/>
              </p:cNvSpPr>
              <p:nvPr/>
            </p:nvSpPr>
            <p:spPr bwMode="auto">
              <a:xfrm>
                <a:off x="3024" y="2208"/>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2" name="Oval 19"/>
              <p:cNvSpPr>
                <a:spLocks noChangeArrowheads="1"/>
              </p:cNvSpPr>
              <p:nvPr/>
            </p:nvSpPr>
            <p:spPr bwMode="auto">
              <a:xfrm>
                <a:off x="3072" y="2928"/>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3" name="Oval 20"/>
              <p:cNvSpPr>
                <a:spLocks noChangeArrowheads="1"/>
              </p:cNvSpPr>
              <p:nvPr/>
            </p:nvSpPr>
            <p:spPr bwMode="auto">
              <a:xfrm>
                <a:off x="3072" y="2448"/>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4" name="Oval 21"/>
              <p:cNvSpPr>
                <a:spLocks noChangeArrowheads="1"/>
              </p:cNvSpPr>
              <p:nvPr/>
            </p:nvSpPr>
            <p:spPr bwMode="auto">
              <a:xfrm>
                <a:off x="2496" y="672"/>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5" name="Oval 22"/>
              <p:cNvSpPr>
                <a:spLocks noChangeArrowheads="1"/>
              </p:cNvSpPr>
              <p:nvPr/>
            </p:nvSpPr>
            <p:spPr bwMode="auto">
              <a:xfrm>
                <a:off x="2496" y="1392"/>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6" name="Oval 23"/>
              <p:cNvSpPr>
                <a:spLocks noChangeArrowheads="1"/>
              </p:cNvSpPr>
              <p:nvPr/>
            </p:nvSpPr>
            <p:spPr bwMode="auto">
              <a:xfrm>
                <a:off x="3072" y="1104"/>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7" name="Oval 24"/>
              <p:cNvSpPr>
                <a:spLocks noChangeArrowheads="1"/>
              </p:cNvSpPr>
              <p:nvPr/>
            </p:nvSpPr>
            <p:spPr bwMode="auto">
              <a:xfrm>
                <a:off x="3072" y="1488"/>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8" name="Oval 25"/>
              <p:cNvSpPr>
                <a:spLocks noChangeArrowheads="1"/>
              </p:cNvSpPr>
              <p:nvPr/>
            </p:nvSpPr>
            <p:spPr bwMode="auto">
              <a:xfrm>
                <a:off x="3024" y="384"/>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29" name="Oval 26"/>
              <p:cNvSpPr>
                <a:spLocks noChangeArrowheads="1"/>
              </p:cNvSpPr>
              <p:nvPr/>
            </p:nvSpPr>
            <p:spPr bwMode="auto">
              <a:xfrm>
                <a:off x="3072" y="816"/>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8685" name="Text Box 27"/>
            <p:cNvSpPr txBox="1">
              <a:spLocks noChangeArrowheads="1"/>
            </p:cNvSpPr>
            <p:nvPr/>
          </p:nvSpPr>
          <p:spPr bwMode="auto">
            <a:xfrm>
              <a:off x="1200" y="912"/>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a:t>
              </a:r>
            </a:p>
          </p:txBody>
        </p:sp>
        <p:sp>
          <p:nvSpPr>
            <p:cNvPr id="28686" name="Text Box 28"/>
            <p:cNvSpPr txBox="1">
              <a:spLocks noChangeArrowheads="1"/>
            </p:cNvSpPr>
            <p:nvPr/>
          </p:nvSpPr>
          <p:spPr bwMode="auto">
            <a:xfrm>
              <a:off x="2256" y="384"/>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a:t>
              </a:r>
            </a:p>
          </p:txBody>
        </p:sp>
        <p:sp>
          <p:nvSpPr>
            <p:cNvPr id="28687" name="Text Box 29"/>
            <p:cNvSpPr txBox="1">
              <a:spLocks noChangeArrowheads="1"/>
            </p:cNvSpPr>
            <p:nvPr/>
          </p:nvSpPr>
          <p:spPr bwMode="auto">
            <a:xfrm>
              <a:off x="2880" y="144"/>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a:t>
              </a:r>
            </a:p>
          </p:txBody>
        </p:sp>
        <p:sp>
          <p:nvSpPr>
            <p:cNvPr id="28688" name="Text Box 30"/>
            <p:cNvSpPr txBox="1">
              <a:spLocks noChangeArrowheads="1"/>
            </p:cNvSpPr>
            <p:nvPr/>
          </p:nvSpPr>
          <p:spPr bwMode="auto">
            <a:xfrm>
              <a:off x="2880" y="864"/>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a:t>
              </a:r>
            </a:p>
          </p:txBody>
        </p:sp>
        <p:sp>
          <p:nvSpPr>
            <p:cNvPr id="28689" name="Text Box 31"/>
            <p:cNvSpPr txBox="1">
              <a:spLocks noChangeArrowheads="1"/>
            </p:cNvSpPr>
            <p:nvPr/>
          </p:nvSpPr>
          <p:spPr bwMode="auto">
            <a:xfrm>
              <a:off x="2304" y="1632"/>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a:t>
              </a:r>
            </a:p>
          </p:txBody>
        </p:sp>
        <p:sp>
          <p:nvSpPr>
            <p:cNvPr id="28690" name="Text Box 32"/>
            <p:cNvSpPr txBox="1">
              <a:spLocks noChangeArrowheads="1"/>
            </p:cNvSpPr>
            <p:nvPr/>
          </p:nvSpPr>
          <p:spPr bwMode="auto">
            <a:xfrm>
              <a:off x="2880" y="1584"/>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a:t>
              </a:r>
            </a:p>
          </p:txBody>
        </p:sp>
        <p:sp>
          <p:nvSpPr>
            <p:cNvPr id="28691" name="Text Box 33"/>
            <p:cNvSpPr txBox="1">
              <a:spLocks noChangeArrowheads="1"/>
            </p:cNvSpPr>
            <p:nvPr/>
          </p:nvSpPr>
          <p:spPr bwMode="auto">
            <a:xfrm>
              <a:off x="2832" y="2208"/>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a:t>
              </a:r>
            </a:p>
          </p:txBody>
        </p:sp>
        <p:sp>
          <p:nvSpPr>
            <p:cNvPr id="28692" name="Text Box 34"/>
            <p:cNvSpPr txBox="1">
              <a:spLocks noChangeArrowheads="1"/>
            </p:cNvSpPr>
            <p:nvPr/>
          </p:nvSpPr>
          <p:spPr bwMode="auto">
            <a:xfrm>
              <a:off x="1248" y="1776"/>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F</a:t>
              </a:r>
            </a:p>
          </p:txBody>
        </p:sp>
        <p:sp>
          <p:nvSpPr>
            <p:cNvPr id="28693" name="Text Box 35"/>
            <p:cNvSpPr txBox="1">
              <a:spLocks noChangeArrowheads="1"/>
            </p:cNvSpPr>
            <p:nvPr/>
          </p:nvSpPr>
          <p:spPr bwMode="auto">
            <a:xfrm>
              <a:off x="2400" y="2352"/>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F</a:t>
              </a:r>
            </a:p>
          </p:txBody>
        </p:sp>
        <p:sp>
          <p:nvSpPr>
            <p:cNvPr id="28694" name="Text Box 36"/>
            <p:cNvSpPr txBox="1">
              <a:spLocks noChangeArrowheads="1"/>
            </p:cNvSpPr>
            <p:nvPr/>
          </p:nvSpPr>
          <p:spPr bwMode="auto">
            <a:xfrm>
              <a:off x="2304" y="1104"/>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F</a:t>
              </a:r>
            </a:p>
          </p:txBody>
        </p:sp>
        <p:sp>
          <p:nvSpPr>
            <p:cNvPr id="28695" name="Text Box 37"/>
            <p:cNvSpPr txBox="1">
              <a:spLocks noChangeArrowheads="1"/>
            </p:cNvSpPr>
            <p:nvPr/>
          </p:nvSpPr>
          <p:spPr bwMode="auto">
            <a:xfrm>
              <a:off x="2928" y="528"/>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F</a:t>
              </a:r>
            </a:p>
          </p:txBody>
        </p:sp>
        <p:sp>
          <p:nvSpPr>
            <p:cNvPr id="28696" name="Text Box 38"/>
            <p:cNvSpPr txBox="1">
              <a:spLocks noChangeArrowheads="1"/>
            </p:cNvSpPr>
            <p:nvPr/>
          </p:nvSpPr>
          <p:spPr bwMode="auto">
            <a:xfrm>
              <a:off x="2928" y="1200"/>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F</a:t>
              </a:r>
            </a:p>
          </p:txBody>
        </p:sp>
        <p:sp>
          <p:nvSpPr>
            <p:cNvPr id="28697" name="Text Box 39"/>
            <p:cNvSpPr txBox="1">
              <a:spLocks noChangeArrowheads="1"/>
            </p:cNvSpPr>
            <p:nvPr/>
          </p:nvSpPr>
          <p:spPr bwMode="auto">
            <a:xfrm>
              <a:off x="2880" y="1920"/>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F</a:t>
              </a:r>
            </a:p>
          </p:txBody>
        </p:sp>
        <p:sp>
          <p:nvSpPr>
            <p:cNvPr id="28698" name="Text Box 40"/>
            <p:cNvSpPr txBox="1">
              <a:spLocks noChangeArrowheads="1"/>
            </p:cNvSpPr>
            <p:nvPr/>
          </p:nvSpPr>
          <p:spPr bwMode="auto">
            <a:xfrm>
              <a:off x="2928" y="2640"/>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F</a:t>
              </a:r>
            </a:p>
          </p:txBody>
        </p:sp>
        <p:sp>
          <p:nvSpPr>
            <p:cNvPr id="28699" name="Text Box 41"/>
            <p:cNvSpPr txBox="1">
              <a:spLocks noChangeArrowheads="1"/>
            </p:cNvSpPr>
            <p:nvPr/>
          </p:nvSpPr>
          <p:spPr bwMode="auto">
            <a:xfrm>
              <a:off x="3264" y="192"/>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TTT</a:t>
              </a:r>
            </a:p>
          </p:txBody>
        </p:sp>
        <p:sp>
          <p:nvSpPr>
            <p:cNvPr id="28700" name="Text Box 42"/>
            <p:cNvSpPr txBox="1">
              <a:spLocks noChangeArrowheads="1"/>
            </p:cNvSpPr>
            <p:nvPr/>
          </p:nvSpPr>
          <p:spPr bwMode="auto">
            <a:xfrm>
              <a:off x="3264" y="2064"/>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FTF</a:t>
              </a:r>
            </a:p>
          </p:txBody>
        </p:sp>
        <p:sp>
          <p:nvSpPr>
            <p:cNvPr id="28701" name="Text Box 43"/>
            <p:cNvSpPr txBox="1">
              <a:spLocks noChangeArrowheads="1"/>
            </p:cNvSpPr>
            <p:nvPr/>
          </p:nvSpPr>
          <p:spPr bwMode="auto">
            <a:xfrm>
              <a:off x="3264" y="1008"/>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TFT</a:t>
              </a:r>
            </a:p>
          </p:txBody>
        </p:sp>
        <p:sp>
          <p:nvSpPr>
            <p:cNvPr id="28702" name="Text Box 44"/>
            <p:cNvSpPr txBox="1">
              <a:spLocks noChangeArrowheads="1"/>
            </p:cNvSpPr>
            <p:nvPr/>
          </p:nvSpPr>
          <p:spPr bwMode="auto">
            <a:xfrm>
              <a:off x="3264" y="1392"/>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TFF</a:t>
              </a:r>
            </a:p>
          </p:txBody>
        </p:sp>
        <p:sp>
          <p:nvSpPr>
            <p:cNvPr id="28703" name="Text Box 45"/>
            <p:cNvSpPr txBox="1">
              <a:spLocks noChangeArrowheads="1"/>
            </p:cNvSpPr>
            <p:nvPr/>
          </p:nvSpPr>
          <p:spPr bwMode="auto">
            <a:xfrm>
              <a:off x="3264" y="1680"/>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FTT</a:t>
              </a:r>
            </a:p>
          </p:txBody>
        </p:sp>
        <p:sp>
          <p:nvSpPr>
            <p:cNvPr id="28704" name="Text Box 46"/>
            <p:cNvSpPr txBox="1">
              <a:spLocks noChangeArrowheads="1"/>
            </p:cNvSpPr>
            <p:nvPr/>
          </p:nvSpPr>
          <p:spPr bwMode="auto">
            <a:xfrm>
              <a:off x="3264" y="672"/>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TTF</a:t>
              </a:r>
            </a:p>
          </p:txBody>
        </p:sp>
        <p:sp>
          <p:nvSpPr>
            <p:cNvPr id="28705" name="Text Box 47"/>
            <p:cNvSpPr txBox="1">
              <a:spLocks noChangeArrowheads="1"/>
            </p:cNvSpPr>
            <p:nvPr/>
          </p:nvSpPr>
          <p:spPr bwMode="auto">
            <a:xfrm>
              <a:off x="3264" y="2352"/>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FFT</a:t>
              </a:r>
            </a:p>
          </p:txBody>
        </p:sp>
        <p:sp>
          <p:nvSpPr>
            <p:cNvPr id="28706" name="Text Box 48"/>
            <p:cNvSpPr txBox="1">
              <a:spLocks noChangeArrowheads="1"/>
            </p:cNvSpPr>
            <p:nvPr/>
          </p:nvSpPr>
          <p:spPr bwMode="auto">
            <a:xfrm>
              <a:off x="3312" y="2784"/>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FFF</a:t>
              </a:r>
            </a:p>
          </p:txBody>
        </p:sp>
      </p:grpSp>
      <p:sp>
        <p:nvSpPr>
          <p:cNvPr id="28675" name="Text Box 49"/>
          <p:cNvSpPr txBox="1">
            <a:spLocks noChangeArrowheads="1"/>
          </p:cNvSpPr>
          <p:nvPr/>
        </p:nvSpPr>
        <p:spPr bwMode="auto">
          <a:xfrm>
            <a:off x="609600" y="4495800"/>
            <a:ext cx="5410200" cy="210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solidFill>
                  <a:srgbClr val="000000"/>
                </a:solidFill>
              </a:rPr>
              <a:t>P (Zero True) = 1 / 8</a:t>
            </a:r>
          </a:p>
          <a:p>
            <a:pPr>
              <a:spcBef>
                <a:spcPct val="50000"/>
              </a:spcBef>
            </a:pPr>
            <a:r>
              <a:rPr lang="en-US">
                <a:solidFill>
                  <a:schemeClr val="tx2"/>
                </a:solidFill>
              </a:rPr>
              <a:t>P (One True) = 3 / 8</a:t>
            </a:r>
          </a:p>
          <a:p>
            <a:pPr>
              <a:spcBef>
                <a:spcPct val="50000"/>
              </a:spcBef>
            </a:pPr>
            <a:r>
              <a:rPr lang="en-US">
                <a:solidFill>
                  <a:schemeClr val="hlink"/>
                </a:solidFill>
              </a:rPr>
              <a:t>P (Two True) = 3 / 8</a:t>
            </a:r>
          </a:p>
          <a:p>
            <a:pPr>
              <a:spcBef>
                <a:spcPct val="50000"/>
              </a:spcBef>
            </a:pPr>
            <a:r>
              <a:rPr lang="en-US"/>
              <a:t>P (Three True) = 1 / 8</a:t>
            </a:r>
          </a:p>
        </p:txBody>
      </p:sp>
      <p:sp>
        <p:nvSpPr>
          <p:cNvPr id="28676" name="AutoShape 50"/>
          <p:cNvSpPr>
            <a:spLocks noChangeArrowheads="1"/>
          </p:cNvSpPr>
          <p:nvPr/>
        </p:nvSpPr>
        <p:spPr bwMode="auto">
          <a:xfrm>
            <a:off x="5486400" y="4191000"/>
            <a:ext cx="838200" cy="457200"/>
          </a:xfrm>
          <a:prstGeom prst="leftArrow">
            <a:avLst>
              <a:gd name="adj1" fmla="val 50000"/>
              <a:gd name="adj2" fmla="val 45833"/>
            </a:avLst>
          </a:prstGeom>
          <a:solidFill>
            <a:srgbClr val="00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7" name="AutoShape 51"/>
          <p:cNvSpPr>
            <a:spLocks noChangeArrowheads="1"/>
          </p:cNvSpPr>
          <p:nvPr/>
        </p:nvSpPr>
        <p:spPr bwMode="auto">
          <a:xfrm>
            <a:off x="5486400" y="2057400"/>
            <a:ext cx="914400" cy="381000"/>
          </a:xfrm>
          <a:prstGeom prst="leftArrow">
            <a:avLst>
              <a:gd name="adj1" fmla="val 50000"/>
              <a:gd name="adj2" fmla="val 60000"/>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8" name="AutoShape 52"/>
          <p:cNvSpPr>
            <a:spLocks noChangeArrowheads="1"/>
          </p:cNvSpPr>
          <p:nvPr/>
        </p:nvSpPr>
        <p:spPr bwMode="auto">
          <a:xfrm>
            <a:off x="5486400" y="3124200"/>
            <a:ext cx="838200" cy="381000"/>
          </a:xfrm>
          <a:prstGeom prst="leftArrow">
            <a:avLst>
              <a:gd name="adj1" fmla="val 50000"/>
              <a:gd name="adj2" fmla="val 55000"/>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9" name="AutoShape 53"/>
          <p:cNvSpPr>
            <a:spLocks noChangeArrowheads="1"/>
          </p:cNvSpPr>
          <p:nvPr/>
        </p:nvSpPr>
        <p:spPr bwMode="auto">
          <a:xfrm>
            <a:off x="5486400" y="3581400"/>
            <a:ext cx="838200" cy="381000"/>
          </a:xfrm>
          <a:prstGeom prst="leftArrow">
            <a:avLst>
              <a:gd name="adj1" fmla="val 50000"/>
              <a:gd name="adj2" fmla="val 55000"/>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0" name="AutoShape 54"/>
          <p:cNvSpPr>
            <a:spLocks noChangeArrowheads="1"/>
          </p:cNvSpPr>
          <p:nvPr/>
        </p:nvSpPr>
        <p:spPr bwMode="auto">
          <a:xfrm>
            <a:off x="5486400" y="2514600"/>
            <a:ext cx="914400" cy="381000"/>
          </a:xfrm>
          <a:prstGeom prst="leftArrow">
            <a:avLst>
              <a:gd name="adj1" fmla="val 50000"/>
              <a:gd name="adj2" fmla="val 600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1" name="AutoShape 55"/>
          <p:cNvSpPr>
            <a:spLocks noChangeArrowheads="1"/>
          </p:cNvSpPr>
          <p:nvPr/>
        </p:nvSpPr>
        <p:spPr bwMode="auto">
          <a:xfrm>
            <a:off x="5410200" y="1447800"/>
            <a:ext cx="914400" cy="381000"/>
          </a:xfrm>
          <a:prstGeom prst="leftArrow">
            <a:avLst>
              <a:gd name="adj1" fmla="val 50000"/>
              <a:gd name="adj2" fmla="val 600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AutoShape 56"/>
          <p:cNvSpPr>
            <a:spLocks noChangeArrowheads="1"/>
          </p:cNvSpPr>
          <p:nvPr/>
        </p:nvSpPr>
        <p:spPr bwMode="auto">
          <a:xfrm>
            <a:off x="5410200" y="914400"/>
            <a:ext cx="914400" cy="381000"/>
          </a:xfrm>
          <a:prstGeom prst="leftArrow">
            <a:avLst>
              <a:gd name="adj1" fmla="val 50000"/>
              <a:gd name="adj2" fmla="val 60000"/>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3" name="AutoShape 57"/>
          <p:cNvSpPr>
            <a:spLocks noChangeArrowheads="1"/>
          </p:cNvSpPr>
          <p:nvPr/>
        </p:nvSpPr>
        <p:spPr bwMode="auto">
          <a:xfrm>
            <a:off x="5334000" y="228600"/>
            <a:ext cx="914400" cy="381000"/>
          </a:xfrm>
          <a:prstGeom prst="leftArrow">
            <a:avLst>
              <a:gd name="adj1" fmla="val 50000"/>
              <a:gd name="adj2" fmla="val 60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405114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685800"/>
            <a:ext cx="7848600" cy="381000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smtClean="0">
                <a:solidFill>
                  <a:schemeClr val="tx1"/>
                </a:solidFill>
              </a:rPr>
              <a:t>S. Students in the class						</a:t>
            </a:r>
          </a:p>
          <a:p>
            <a:endParaRPr lang="en-US" sz="3600" dirty="0">
              <a:solidFill>
                <a:schemeClr val="tx1"/>
              </a:solidFill>
            </a:endParaRPr>
          </a:p>
          <a:p>
            <a:endParaRPr lang="en-US" sz="3600" dirty="0" smtClean="0">
              <a:solidFill>
                <a:schemeClr val="tx1"/>
              </a:solidFill>
            </a:endParaRPr>
          </a:p>
          <a:p>
            <a:endParaRPr lang="en-US" sz="3600" dirty="0">
              <a:solidFill>
                <a:schemeClr val="tx1"/>
              </a:solidFill>
            </a:endParaRPr>
          </a:p>
          <a:p>
            <a:endParaRPr lang="en-US" sz="3600" dirty="0" smtClean="0">
              <a:solidFill>
                <a:schemeClr val="tx1"/>
              </a:solidFill>
            </a:endParaRPr>
          </a:p>
          <a:p>
            <a:endParaRPr lang="en-US" sz="3600" dirty="0">
              <a:solidFill>
                <a:schemeClr val="tx1"/>
              </a:solidFill>
            </a:endParaRPr>
          </a:p>
          <a:p>
            <a:r>
              <a:rPr lang="en-US" sz="3600" dirty="0" smtClean="0">
                <a:solidFill>
                  <a:srgbClr val="7030A0"/>
                </a:solidFill>
              </a:rPr>
              <a:t>							      </a:t>
            </a:r>
            <a:r>
              <a:rPr lang="en-US" sz="3600" dirty="0" smtClean="0">
                <a:solidFill>
                  <a:srgbClr val="00B050"/>
                </a:solidFill>
              </a:rPr>
              <a:t>15</a:t>
            </a:r>
            <a:endParaRPr lang="en-US" sz="3600" dirty="0">
              <a:solidFill>
                <a:srgbClr val="00B050"/>
              </a:solidFill>
            </a:endParaRPr>
          </a:p>
        </p:txBody>
      </p:sp>
      <p:sp>
        <p:nvSpPr>
          <p:cNvPr id="5" name="Oval 4"/>
          <p:cNvSpPr/>
          <p:nvPr/>
        </p:nvSpPr>
        <p:spPr>
          <a:xfrm>
            <a:off x="1524000" y="1066800"/>
            <a:ext cx="3657600" cy="2971800"/>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smtClean="0">
                <a:solidFill>
                  <a:schemeClr val="tx1"/>
                </a:solidFill>
              </a:rPr>
              <a:t>A. Students in Chorus</a:t>
            </a:r>
          </a:p>
          <a:p>
            <a:endParaRPr lang="en-US" dirty="0">
              <a:solidFill>
                <a:schemeClr val="tx1"/>
              </a:solidFill>
            </a:endParaRPr>
          </a:p>
          <a:p>
            <a:endParaRPr lang="en-US" dirty="0" smtClean="0">
              <a:solidFill>
                <a:schemeClr val="tx1"/>
              </a:solidFill>
            </a:endParaRPr>
          </a:p>
          <a:p>
            <a:r>
              <a:rPr lang="en-US" sz="3600" dirty="0" smtClean="0">
                <a:solidFill>
                  <a:schemeClr val="tx1"/>
                </a:solidFill>
              </a:rPr>
              <a:t>	        	  5</a:t>
            </a:r>
          </a:p>
          <a:p>
            <a:r>
              <a:rPr lang="en-US" sz="3600" dirty="0" smtClean="0">
                <a:solidFill>
                  <a:schemeClr val="accent1">
                    <a:lumMod val="75000"/>
                  </a:schemeClr>
                </a:solidFill>
              </a:rPr>
              <a:t>      </a:t>
            </a:r>
            <a:r>
              <a:rPr lang="en-US" sz="3600" dirty="0" smtClean="0">
                <a:solidFill>
                  <a:srgbClr val="7030A0"/>
                </a:solidFill>
              </a:rPr>
              <a:t>16</a:t>
            </a:r>
            <a:r>
              <a:rPr lang="en-US" dirty="0" smtClean="0">
                <a:solidFill>
                  <a:schemeClr val="tx1"/>
                </a:solidFill>
              </a:rPr>
              <a:t>		      </a:t>
            </a:r>
            <a:endParaRPr lang="en-US" dirty="0">
              <a:solidFill>
                <a:schemeClr val="tx1"/>
              </a:solidFill>
            </a:endParaRPr>
          </a:p>
        </p:txBody>
      </p:sp>
      <p:sp>
        <p:nvSpPr>
          <p:cNvPr id="6" name="Oval 5"/>
          <p:cNvSpPr/>
          <p:nvPr/>
        </p:nvSpPr>
        <p:spPr>
          <a:xfrm>
            <a:off x="3962400" y="990600"/>
            <a:ext cx="3657600" cy="2971800"/>
          </a:xfrm>
          <a:prstGeom prst="ellipse">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smtClean="0">
                <a:solidFill>
                  <a:schemeClr val="tx1"/>
                </a:solidFill>
              </a:rPr>
              <a:t>           B. Students in Band</a:t>
            </a:r>
          </a:p>
          <a:p>
            <a:endParaRPr lang="en-US" dirty="0">
              <a:solidFill>
                <a:schemeClr val="tx1"/>
              </a:solidFill>
            </a:endParaRPr>
          </a:p>
          <a:p>
            <a:endParaRPr lang="en-US" dirty="0" smtClean="0">
              <a:solidFill>
                <a:schemeClr val="tx1"/>
              </a:solidFill>
            </a:endParaRPr>
          </a:p>
          <a:p>
            <a:r>
              <a:rPr lang="en-US" dirty="0">
                <a:solidFill>
                  <a:schemeClr val="tx1"/>
                </a:solidFill>
              </a:rPr>
              <a:t>	 </a:t>
            </a:r>
            <a:r>
              <a:rPr lang="en-US" dirty="0" smtClean="0">
                <a:solidFill>
                  <a:schemeClr val="tx1"/>
                </a:solidFill>
              </a:rPr>
              <a:t>    </a:t>
            </a:r>
            <a:r>
              <a:rPr lang="en-US" sz="3600" dirty="0" smtClean="0">
                <a:solidFill>
                  <a:srgbClr val="FF0000"/>
                </a:solidFill>
              </a:rPr>
              <a:t>24</a:t>
            </a:r>
            <a:endParaRPr lang="en-US" dirty="0">
              <a:solidFill>
                <a:srgbClr val="FF0000"/>
              </a:solidFill>
            </a:endParaRPr>
          </a:p>
        </p:txBody>
      </p:sp>
      <p:sp>
        <p:nvSpPr>
          <p:cNvPr id="7" name="Rectangle 6"/>
          <p:cNvSpPr/>
          <p:nvPr/>
        </p:nvSpPr>
        <p:spPr>
          <a:xfrm>
            <a:off x="685800" y="4724400"/>
            <a:ext cx="7696200" cy="1384995"/>
          </a:xfrm>
          <a:prstGeom prst="rect">
            <a:avLst/>
          </a:prstGeom>
        </p:spPr>
        <p:txBody>
          <a:bodyPr wrap="square">
            <a:spAutoFit/>
          </a:bodyPr>
          <a:lstStyle/>
          <a:p>
            <a:r>
              <a:rPr lang="en-US" sz="3200" b="1" dirty="0" smtClean="0"/>
              <a:t>A </a:t>
            </a:r>
            <a:r>
              <a:rPr lang="en-US" sz="3200" b="1" dirty="0" smtClean="0">
                <a:sym typeface="Symbol"/>
              </a:rPr>
              <a:t> B = </a:t>
            </a:r>
            <a:r>
              <a:rPr lang="en-US" sz="3200" b="1" dirty="0" smtClean="0">
                <a:solidFill>
                  <a:srgbClr val="FF0000"/>
                </a:solidFill>
                <a:sym typeface="Symbol"/>
              </a:rPr>
              <a:t>45</a:t>
            </a:r>
            <a:r>
              <a:rPr lang="en-US" sz="3200" b="1" dirty="0">
                <a:solidFill>
                  <a:srgbClr val="FF0000"/>
                </a:solidFill>
                <a:sym typeface="Symbol"/>
              </a:rPr>
              <a:t> </a:t>
            </a:r>
            <a:r>
              <a:rPr lang="en-US" sz="3200" b="1" dirty="0" smtClean="0">
                <a:solidFill>
                  <a:srgbClr val="FF0000"/>
                </a:solidFill>
                <a:sym typeface="Symbol"/>
              </a:rPr>
              <a:t>students</a:t>
            </a:r>
          </a:p>
          <a:p>
            <a:endParaRPr lang="en-US" sz="2000" dirty="0">
              <a:sym typeface="Symbol"/>
            </a:endParaRPr>
          </a:p>
          <a:p>
            <a:r>
              <a:rPr lang="en-US" sz="3200" b="1" dirty="0" smtClean="0"/>
              <a:t>A </a:t>
            </a:r>
            <a:r>
              <a:rPr lang="en-US" sz="3200" b="1" dirty="0" smtClean="0">
                <a:sym typeface="Symbol"/>
              </a:rPr>
              <a:t> B = </a:t>
            </a:r>
            <a:r>
              <a:rPr lang="en-US" sz="3200" b="1" dirty="0" smtClean="0">
                <a:solidFill>
                  <a:srgbClr val="FF0000"/>
                </a:solidFill>
                <a:sym typeface="Symbol"/>
              </a:rPr>
              <a:t>5</a:t>
            </a:r>
            <a:r>
              <a:rPr lang="en-US" sz="3200" b="1" dirty="0">
                <a:solidFill>
                  <a:srgbClr val="FF0000"/>
                </a:solidFill>
                <a:sym typeface="Symbol"/>
              </a:rPr>
              <a:t> </a:t>
            </a:r>
            <a:r>
              <a:rPr lang="en-US" sz="3200" b="1" dirty="0" smtClean="0">
                <a:solidFill>
                  <a:srgbClr val="FF0000"/>
                </a:solidFill>
                <a:sym typeface="Symbol"/>
              </a:rPr>
              <a:t>students</a:t>
            </a:r>
            <a:endParaRPr lang="en-US" sz="32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xEl>
                                              <p:pRg st="2" end="2"/>
                                            </p:txEl>
                                          </p:spTgt>
                                        </p:tgtEl>
                                        <p:attrNameLst>
                                          <p:attrName>style.visibility</p:attrName>
                                        </p:attrNameLst>
                                      </p:cBhvr>
                                      <p:to>
                                        <p:strVal val="visible"/>
                                      </p:to>
                                    </p:set>
                                    <p:anim calcmode="lin" valueType="num">
                                      <p:cBhvr additive="base">
                                        <p:cTn id="3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8" name="Group 4"/>
          <p:cNvGrpSpPr>
            <a:grpSpLocks/>
          </p:cNvGrpSpPr>
          <p:nvPr/>
        </p:nvGrpSpPr>
        <p:grpSpPr bwMode="auto">
          <a:xfrm>
            <a:off x="228600" y="0"/>
            <a:ext cx="5181600" cy="4648200"/>
            <a:chOff x="576" y="144"/>
            <a:chExt cx="3264" cy="2928"/>
          </a:xfrm>
        </p:grpSpPr>
        <p:grpSp>
          <p:nvGrpSpPr>
            <p:cNvPr id="29700" name="Group 5"/>
            <p:cNvGrpSpPr>
              <a:grpSpLocks/>
            </p:cNvGrpSpPr>
            <p:nvPr/>
          </p:nvGrpSpPr>
          <p:grpSpPr bwMode="auto">
            <a:xfrm>
              <a:off x="576" y="384"/>
              <a:ext cx="2592" cy="2640"/>
              <a:chOff x="576" y="384"/>
              <a:chExt cx="2592" cy="2640"/>
            </a:xfrm>
          </p:grpSpPr>
          <p:sp>
            <p:nvSpPr>
              <p:cNvPr id="29723" name="Line 6"/>
              <p:cNvSpPr>
                <a:spLocks noChangeShapeType="1"/>
              </p:cNvSpPr>
              <p:nvPr/>
            </p:nvSpPr>
            <p:spPr bwMode="auto">
              <a:xfrm flipV="1">
                <a:off x="624" y="432"/>
                <a:ext cx="2448" cy="1296"/>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24" name="Line 7"/>
              <p:cNvSpPr>
                <a:spLocks noChangeShapeType="1"/>
              </p:cNvSpPr>
              <p:nvPr/>
            </p:nvSpPr>
            <p:spPr bwMode="auto">
              <a:xfrm>
                <a:off x="624" y="1728"/>
                <a:ext cx="2496" cy="1248"/>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25" name="Oval 8"/>
              <p:cNvSpPr>
                <a:spLocks noChangeArrowheads="1"/>
              </p:cNvSpPr>
              <p:nvPr/>
            </p:nvSpPr>
            <p:spPr bwMode="auto">
              <a:xfrm>
                <a:off x="576" y="1680"/>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26" name="Oval 9"/>
              <p:cNvSpPr>
                <a:spLocks noChangeArrowheads="1"/>
              </p:cNvSpPr>
              <p:nvPr/>
            </p:nvSpPr>
            <p:spPr bwMode="auto">
              <a:xfrm>
                <a:off x="1344" y="2064"/>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27" name="Oval 10"/>
              <p:cNvSpPr>
                <a:spLocks noChangeArrowheads="1"/>
              </p:cNvSpPr>
              <p:nvPr/>
            </p:nvSpPr>
            <p:spPr bwMode="auto">
              <a:xfrm>
                <a:off x="1392" y="1248"/>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28" name="Line 11"/>
              <p:cNvSpPr>
                <a:spLocks noChangeShapeType="1"/>
              </p:cNvSpPr>
              <p:nvPr/>
            </p:nvSpPr>
            <p:spPr bwMode="auto">
              <a:xfrm>
                <a:off x="1440" y="1296"/>
                <a:ext cx="1680" cy="24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29" name="Line 12"/>
              <p:cNvSpPr>
                <a:spLocks noChangeShapeType="1"/>
              </p:cNvSpPr>
              <p:nvPr/>
            </p:nvSpPr>
            <p:spPr bwMode="auto">
              <a:xfrm flipV="1">
                <a:off x="1392" y="1872"/>
                <a:ext cx="1680" cy="24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30" name="Line 13"/>
              <p:cNvSpPr>
                <a:spLocks noChangeShapeType="1"/>
              </p:cNvSpPr>
              <p:nvPr/>
            </p:nvSpPr>
            <p:spPr bwMode="auto">
              <a:xfrm>
                <a:off x="2544" y="720"/>
                <a:ext cx="576" cy="144"/>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31" name="Line 14"/>
              <p:cNvSpPr>
                <a:spLocks noChangeShapeType="1"/>
              </p:cNvSpPr>
              <p:nvPr/>
            </p:nvSpPr>
            <p:spPr bwMode="auto">
              <a:xfrm flipV="1">
                <a:off x="2544" y="1152"/>
                <a:ext cx="576" cy="288"/>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32" name="Line 15"/>
              <p:cNvSpPr>
                <a:spLocks noChangeShapeType="1"/>
              </p:cNvSpPr>
              <p:nvPr/>
            </p:nvSpPr>
            <p:spPr bwMode="auto">
              <a:xfrm>
                <a:off x="2544" y="1968"/>
                <a:ext cx="528" cy="288"/>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33" name="Line 16"/>
              <p:cNvSpPr>
                <a:spLocks noChangeShapeType="1"/>
              </p:cNvSpPr>
              <p:nvPr/>
            </p:nvSpPr>
            <p:spPr bwMode="auto">
              <a:xfrm flipV="1">
                <a:off x="2544" y="2496"/>
                <a:ext cx="576" cy="192"/>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34" name="Oval 17"/>
              <p:cNvSpPr>
                <a:spLocks noChangeArrowheads="1"/>
              </p:cNvSpPr>
              <p:nvPr/>
            </p:nvSpPr>
            <p:spPr bwMode="auto">
              <a:xfrm>
                <a:off x="2496" y="2640"/>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35" name="Oval 18"/>
              <p:cNvSpPr>
                <a:spLocks noChangeArrowheads="1"/>
              </p:cNvSpPr>
              <p:nvPr/>
            </p:nvSpPr>
            <p:spPr bwMode="auto">
              <a:xfrm>
                <a:off x="2496" y="1920"/>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36" name="Oval 19"/>
              <p:cNvSpPr>
                <a:spLocks noChangeArrowheads="1"/>
              </p:cNvSpPr>
              <p:nvPr/>
            </p:nvSpPr>
            <p:spPr bwMode="auto">
              <a:xfrm>
                <a:off x="3024" y="1824"/>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37" name="Oval 20"/>
              <p:cNvSpPr>
                <a:spLocks noChangeArrowheads="1"/>
              </p:cNvSpPr>
              <p:nvPr/>
            </p:nvSpPr>
            <p:spPr bwMode="auto">
              <a:xfrm>
                <a:off x="3024" y="2208"/>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38" name="Oval 21"/>
              <p:cNvSpPr>
                <a:spLocks noChangeArrowheads="1"/>
              </p:cNvSpPr>
              <p:nvPr/>
            </p:nvSpPr>
            <p:spPr bwMode="auto">
              <a:xfrm>
                <a:off x="3072" y="2928"/>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39" name="Oval 22"/>
              <p:cNvSpPr>
                <a:spLocks noChangeArrowheads="1"/>
              </p:cNvSpPr>
              <p:nvPr/>
            </p:nvSpPr>
            <p:spPr bwMode="auto">
              <a:xfrm>
                <a:off x="3072" y="2448"/>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40" name="Oval 23"/>
              <p:cNvSpPr>
                <a:spLocks noChangeArrowheads="1"/>
              </p:cNvSpPr>
              <p:nvPr/>
            </p:nvSpPr>
            <p:spPr bwMode="auto">
              <a:xfrm>
                <a:off x="2496" y="672"/>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41" name="Oval 24"/>
              <p:cNvSpPr>
                <a:spLocks noChangeArrowheads="1"/>
              </p:cNvSpPr>
              <p:nvPr/>
            </p:nvSpPr>
            <p:spPr bwMode="auto">
              <a:xfrm>
                <a:off x="2496" y="1392"/>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42" name="Oval 25"/>
              <p:cNvSpPr>
                <a:spLocks noChangeArrowheads="1"/>
              </p:cNvSpPr>
              <p:nvPr/>
            </p:nvSpPr>
            <p:spPr bwMode="auto">
              <a:xfrm>
                <a:off x="3072" y="1104"/>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43" name="Oval 26"/>
              <p:cNvSpPr>
                <a:spLocks noChangeArrowheads="1"/>
              </p:cNvSpPr>
              <p:nvPr/>
            </p:nvSpPr>
            <p:spPr bwMode="auto">
              <a:xfrm>
                <a:off x="3072" y="1488"/>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44" name="Oval 27"/>
              <p:cNvSpPr>
                <a:spLocks noChangeArrowheads="1"/>
              </p:cNvSpPr>
              <p:nvPr/>
            </p:nvSpPr>
            <p:spPr bwMode="auto">
              <a:xfrm>
                <a:off x="3024" y="384"/>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45" name="Oval 28"/>
              <p:cNvSpPr>
                <a:spLocks noChangeArrowheads="1"/>
              </p:cNvSpPr>
              <p:nvPr/>
            </p:nvSpPr>
            <p:spPr bwMode="auto">
              <a:xfrm>
                <a:off x="3072" y="816"/>
                <a:ext cx="96" cy="96"/>
              </a:xfrm>
              <a:prstGeom prst="ellipse">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9701" name="Text Box 29"/>
            <p:cNvSpPr txBox="1">
              <a:spLocks noChangeArrowheads="1"/>
            </p:cNvSpPr>
            <p:nvPr/>
          </p:nvSpPr>
          <p:spPr bwMode="auto">
            <a:xfrm>
              <a:off x="1200" y="912"/>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a:t>
              </a:r>
            </a:p>
          </p:txBody>
        </p:sp>
        <p:sp>
          <p:nvSpPr>
            <p:cNvPr id="29702" name="Text Box 30"/>
            <p:cNvSpPr txBox="1">
              <a:spLocks noChangeArrowheads="1"/>
            </p:cNvSpPr>
            <p:nvPr/>
          </p:nvSpPr>
          <p:spPr bwMode="auto">
            <a:xfrm>
              <a:off x="2256" y="384"/>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a:t>
              </a:r>
            </a:p>
          </p:txBody>
        </p:sp>
        <p:sp>
          <p:nvSpPr>
            <p:cNvPr id="29703" name="Text Box 31"/>
            <p:cNvSpPr txBox="1">
              <a:spLocks noChangeArrowheads="1"/>
            </p:cNvSpPr>
            <p:nvPr/>
          </p:nvSpPr>
          <p:spPr bwMode="auto">
            <a:xfrm>
              <a:off x="2880" y="144"/>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a:t>
              </a:r>
            </a:p>
          </p:txBody>
        </p:sp>
        <p:sp>
          <p:nvSpPr>
            <p:cNvPr id="29704" name="Text Box 32"/>
            <p:cNvSpPr txBox="1">
              <a:spLocks noChangeArrowheads="1"/>
            </p:cNvSpPr>
            <p:nvPr/>
          </p:nvSpPr>
          <p:spPr bwMode="auto">
            <a:xfrm>
              <a:off x="2880" y="864"/>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a:t>
              </a:r>
            </a:p>
          </p:txBody>
        </p:sp>
        <p:sp>
          <p:nvSpPr>
            <p:cNvPr id="29705" name="Text Box 33"/>
            <p:cNvSpPr txBox="1">
              <a:spLocks noChangeArrowheads="1"/>
            </p:cNvSpPr>
            <p:nvPr/>
          </p:nvSpPr>
          <p:spPr bwMode="auto">
            <a:xfrm>
              <a:off x="2304" y="1632"/>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a:t>
              </a:r>
            </a:p>
          </p:txBody>
        </p:sp>
        <p:sp>
          <p:nvSpPr>
            <p:cNvPr id="29706" name="Text Box 34"/>
            <p:cNvSpPr txBox="1">
              <a:spLocks noChangeArrowheads="1"/>
            </p:cNvSpPr>
            <p:nvPr/>
          </p:nvSpPr>
          <p:spPr bwMode="auto">
            <a:xfrm>
              <a:off x="2880" y="1584"/>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a:t>
              </a:r>
            </a:p>
          </p:txBody>
        </p:sp>
        <p:sp>
          <p:nvSpPr>
            <p:cNvPr id="29707" name="Text Box 35"/>
            <p:cNvSpPr txBox="1">
              <a:spLocks noChangeArrowheads="1"/>
            </p:cNvSpPr>
            <p:nvPr/>
          </p:nvSpPr>
          <p:spPr bwMode="auto">
            <a:xfrm>
              <a:off x="2832" y="2208"/>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a:t>
              </a:r>
            </a:p>
          </p:txBody>
        </p:sp>
        <p:sp>
          <p:nvSpPr>
            <p:cNvPr id="29708" name="Text Box 36"/>
            <p:cNvSpPr txBox="1">
              <a:spLocks noChangeArrowheads="1"/>
            </p:cNvSpPr>
            <p:nvPr/>
          </p:nvSpPr>
          <p:spPr bwMode="auto">
            <a:xfrm>
              <a:off x="1248" y="1776"/>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F</a:t>
              </a:r>
            </a:p>
          </p:txBody>
        </p:sp>
        <p:sp>
          <p:nvSpPr>
            <p:cNvPr id="29709" name="Text Box 37"/>
            <p:cNvSpPr txBox="1">
              <a:spLocks noChangeArrowheads="1"/>
            </p:cNvSpPr>
            <p:nvPr/>
          </p:nvSpPr>
          <p:spPr bwMode="auto">
            <a:xfrm>
              <a:off x="2400" y="2352"/>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F</a:t>
              </a:r>
            </a:p>
          </p:txBody>
        </p:sp>
        <p:sp>
          <p:nvSpPr>
            <p:cNvPr id="29710" name="Text Box 38"/>
            <p:cNvSpPr txBox="1">
              <a:spLocks noChangeArrowheads="1"/>
            </p:cNvSpPr>
            <p:nvPr/>
          </p:nvSpPr>
          <p:spPr bwMode="auto">
            <a:xfrm>
              <a:off x="2304" y="1104"/>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F</a:t>
              </a:r>
            </a:p>
          </p:txBody>
        </p:sp>
        <p:sp>
          <p:nvSpPr>
            <p:cNvPr id="29711" name="Text Box 39"/>
            <p:cNvSpPr txBox="1">
              <a:spLocks noChangeArrowheads="1"/>
            </p:cNvSpPr>
            <p:nvPr/>
          </p:nvSpPr>
          <p:spPr bwMode="auto">
            <a:xfrm>
              <a:off x="2928" y="528"/>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F</a:t>
              </a:r>
            </a:p>
          </p:txBody>
        </p:sp>
        <p:sp>
          <p:nvSpPr>
            <p:cNvPr id="29712" name="Text Box 40"/>
            <p:cNvSpPr txBox="1">
              <a:spLocks noChangeArrowheads="1"/>
            </p:cNvSpPr>
            <p:nvPr/>
          </p:nvSpPr>
          <p:spPr bwMode="auto">
            <a:xfrm>
              <a:off x="2928" y="1200"/>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F</a:t>
              </a:r>
            </a:p>
          </p:txBody>
        </p:sp>
        <p:sp>
          <p:nvSpPr>
            <p:cNvPr id="29713" name="Text Box 41"/>
            <p:cNvSpPr txBox="1">
              <a:spLocks noChangeArrowheads="1"/>
            </p:cNvSpPr>
            <p:nvPr/>
          </p:nvSpPr>
          <p:spPr bwMode="auto">
            <a:xfrm>
              <a:off x="2880" y="1920"/>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F</a:t>
              </a:r>
            </a:p>
          </p:txBody>
        </p:sp>
        <p:sp>
          <p:nvSpPr>
            <p:cNvPr id="29714" name="Text Box 42"/>
            <p:cNvSpPr txBox="1">
              <a:spLocks noChangeArrowheads="1"/>
            </p:cNvSpPr>
            <p:nvPr/>
          </p:nvSpPr>
          <p:spPr bwMode="auto">
            <a:xfrm>
              <a:off x="2928" y="2640"/>
              <a:ext cx="3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F</a:t>
              </a:r>
            </a:p>
          </p:txBody>
        </p:sp>
        <p:sp>
          <p:nvSpPr>
            <p:cNvPr id="29715" name="Text Box 43"/>
            <p:cNvSpPr txBox="1">
              <a:spLocks noChangeArrowheads="1"/>
            </p:cNvSpPr>
            <p:nvPr/>
          </p:nvSpPr>
          <p:spPr bwMode="auto">
            <a:xfrm>
              <a:off x="3264" y="192"/>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TTT</a:t>
              </a:r>
            </a:p>
          </p:txBody>
        </p:sp>
        <p:sp>
          <p:nvSpPr>
            <p:cNvPr id="29716" name="Text Box 44"/>
            <p:cNvSpPr txBox="1">
              <a:spLocks noChangeArrowheads="1"/>
            </p:cNvSpPr>
            <p:nvPr/>
          </p:nvSpPr>
          <p:spPr bwMode="auto">
            <a:xfrm>
              <a:off x="3264" y="2064"/>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FTF</a:t>
              </a:r>
            </a:p>
          </p:txBody>
        </p:sp>
        <p:sp>
          <p:nvSpPr>
            <p:cNvPr id="29717" name="Text Box 45"/>
            <p:cNvSpPr txBox="1">
              <a:spLocks noChangeArrowheads="1"/>
            </p:cNvSpPr>
            <p:nvPr/>
          </p:nvSpPr>
          <p:spPr bwMode="auto">
            <a:xfrm>
              <a:off x="3264" y="1008"/>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TFT</a:t>
              </a:r>
            </a:p>
          </p:txBody>
        </p:sp>
        <p:sp>
          <p:nvSpPr>
            <p:cNvPr id="29718" name="Text Box 46"/>
            <p:cNvSpPr txBox="1">
              <a:spLocks noChangeArrowheads="1"/>
            </p:cNvSpPr>
            <p:nvPr/>
          </p:nvSpPr>
          <p:spPr bwMode="auto">
            <a:xfrm>
              <a:off x="3264" y="1392"/>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TFF</a:t>
              </a:r>
            </a:p>
          </p:txBody>
        </p:sp>
        <p:sp>
          <p:nvSpPr>
            <p:cNvPr id="29719" name="Text Box 47"/>
            <p:cNvSpPr txBox="1">
              <a:spLocks noChangeArrowheads="1"/>
            </p:cNvSpPr>
            <p:nvPr/>
          </p:nvSpPr>
          <p:spPr bwMode="auto">
            <a:xfrm>
              <a:off x="3264" y="1680"/>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FTT</a:t>
              </a:r>
            </a:p>
          </p:txBody>
        </p:sp>
        <p:sp>
          <p:nvSpPr>
            <p:cNvPr id="29720" name="Text Box 48"/>
            <p:cNvSpPr txBox="1">
              <a:spLocks noChangeArrowheads="1"/>
            </p:cNvSpPr>
            <p:nvPr/>
          </p:nvSpPr>
          <p:spPr bwMode="auto">
            <a:xfrm>
              <a:off x="3264" y="672"/>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TTF</a:t>
              </a:r>
            </a:p>
          </p:txBody>
        </p:sp>
        <p:sp>
          <p:nvSpPr>
            <p:cNvPr id="29721" name="Text Box 49"/>
            <p:cNvSpPr txBox="1">
              <a:spLocks noChangeArrowheads="1"/>
            </p:cNvSpPr>
            <p:nvPr/>
          </p:nvSpPr>
          <p:spPr bwMode="auto">
            <a:xfrm>
              <a:off x="3264" y="2352"/>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FFT</a:t>
              </a:r>
            </a:p>
          </p:txBody>
        </p:sp>
        <p:sp>
          <p:nvSpPr>
            <p:cNvPr id="29722" name="Text Box 50"/>
            <p:cNvSpPr txBox="1">
              <a:spLocks noChangeArrowheads="1"/>
            </p:cNvSpPr>
            <p:nvPr/>
          </p:nvSpPr>
          <p:spPr bwMode="auto">
            <a:xfrm>
              <a:off x="3312" y="2784"/>
              <a:ext cx="5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FFF</a:t>
              </a:r>
            </a:p>
          </p:txBody>
        </p:sp>
      </p:grpSp>
      <p:sp>
        <p:nvSpPr>
          <p:cNvPr id="29699" name="Text Box 51"/>
          <p:cNvSpPr txBox="1">
            <a:spLocks noChangeArrowheads="1"/>
          </p:cNvSpPr>
          <p:nvPr/>
        </p:nvSpPr>
        <p:spPr bwMode="auto">
          <a:xfrm>
            <a:off x="0" y="4876800"/>
            <a:ext cx="91440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What if we want to do this problem for 10 or 20 problems?  How big is out tree graph going to get?  Is this a “good” way to solve the problem?</a:t>
            </a:r>
          </a:p>
        </p:txBody>
      </p:sp>
    </p:spTree>
    <p:extLst>
      <p:ext uri="{BB962C8B-B14F-4D97-AF65-F5344CB8AC3E}">
        <p14:creationId xmlns:p14="http://schemas.microsoft.com/office/powerpoint/2010/main" val="296375718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4"/>
          <p:cNvSpPr txBox="1">
            <a:spLocks noChangeArrowheads="1"/>
          </p:cNvSpPr>
          <p:nvPr/>
        </p:nvSpPr>
        <p:spPr bwMode="auto">
          <a:xfrm>
            <a:off x="0" y="0"/>
            <a:ext cx="9144000" cy="429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The answer is an overwhelming NO!  A quiz with </a:t>
            </a:r>
          </a:p>
          <a:p>
            <a:pPr>
              <a:spcBef>
                <a:spcPct val="50000"/>
              </a:spcBef>
            </a:pPr>
            <a:r>
              <a:rPr lang="en-US"/>
              <a:t>ten questions has 2 	    = 1024 different outcomes</a:t>
            </a:r>
          </a:p>
          <a:p>
            <a:pPr>
              <a:spcBef>
                <a:spcPct val="50000"/>
              </a:spcBef>
            </a:pPr>
            <a:r>
              <a:rPr lang="en-US"/>
              <a:t> and a 20-question quiz has 2	  = 1,048,576 </a:t>
            </a:r>
          </a:p>
          <a:p>
            <a:pPr>
              <a:spcBef>
                <a:spcPct val="50000"/>
              </a:spcBef>
            </a:pPr>
            <a:r>
              <a:rPr lang="en-US"/>
              <a:t>outcomes.  I do not think we want to draw those </a:t>
            </a:r>
          </a:p>
          <a:p>
            <a:pPr>
              <a:spcBef>
                <a:spcPct val="50000"/>
              </a:spcBef>
            </a:pPr>
            <a:r>
              <a:rPr lang="en-US"/>
              <a:t>graphs.</a:t>
            </a:r>
          </a:p>
          <a:p>
            <a:pPr>
              <a:spcBef>
                <a:spcPct val="50000"/>
              </a:spcBef>
            </a:pPr>
            <a:endParaRPr lang="en-US"/>
          </a:p>
          <a:p>
            <a:pPr>
              <a:spcBef>
                <a:spcPct val="50000"/>
              </a:spcBef>
            </a:pPr>
            <a:r>
              <a:rPr lang="en-US"/>
              <a:t>So we need to use the Binomial probability </a:t>
            </a:r>
          </a:p>
          <a:p>
            <a:pPr>
              <a:spcBef>
                <a:spcPct val="50000"/>
              </a:spcBef>
            </a:pPr>
            <a:r>
              <a:rPr lang="en-US"/>
              <a:t>shortcut. </a:t>
            </a:r>
          </a:p>
        </p:txBody>
      </p:sp>
      <p:sp>
        <p:nvSpPr>
          <p:cNvPr id="30723" name="Text Box 5"/>
          <p:cNvSpPr txBox="1">
            <a:spLocks noChangeArrowheads="1"/>
          </p:cNvSpPr>
          <p:nvPr/>
        </p:nvSpPr>
        <p:spPr bwMode="auto">
          <a:xfrm>
            <a:off x="3352800" y="3810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10</a:t>
            </a:r>
          </a:p>
        </p:txBody>
      </p:sp>
      <p:sp>
        <p:nvSpPr>
          <p:cNvPr id="30724" name="Text Box 6"/>
          <p:cNvSpPr txBox="1">
            <a:spLocks noChangeArrowheads="1"/>
          </p:cNvSpPr>
          <p:nvPr/>
        </p:nvSpPr>
        <p:spPr bwMode="auto">
          <a:xfrm>
            <a:off x="5105400" y="9144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20</a:t>
            </a:r>
          </a:p>
        </p:txBody>
      </p:sp>
    </p:spTree>
    <p:extLst>
      <p:ext uri="{BB962C8B-B14F-4D97-AF65-F5344CB8AC3E}">
        <p14:creationId xmlns:p14="http://schemas.microsoft.com/office/powerpoint/2010/main" val="367611008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4"/>
          <p:cNvSpPr txBox="1">
            <a:spLocks noChangeArrowheads="1"/>
          </p:cNvSpPr>
          <p:nvPr/>
        </p:nvSpPr>
        <p:spPr bwMode="auto">
          <a:xfrm>
            <a:off x="0" y="381000"/>
            <a:ext cx="9144000"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EXAMPLE:</a:t>
            </a:r>
          </a:p>
          <a:p>
            <a:pPr>
              <a:spcBef>
                <a:spcPct val="50000"/>
              </a:spcBef>
            </a:pPr>
            <a:r>
              <a:rPr lang="en-US"/>
              <a:t>Same 3 question true/false Quiz using the shortcut</a:t>
            </a:r>
          </a:p>
          <a:p>
            <a:pPr>
              <a:spcBef>
                <a:spcPct val="50000"/>
              </a:spcBef>
            </a:pPr>
            <a:endParaRPr lang="en-US"/>
          </a:p>
          <a:p>
            <a:pPr>
              <a:spcBef>
                <a:spcPct val="50000"/>
              </a:spcBef>
            </a:pPr>
            <a:endParaRPr lang="en-US"/>
          </a:p>
          <a:p>
            <a:pPr>
              <a:spcBef>
                <a:spcPct val="50000"/>
              </a:spcBef>
            </a:pPr>
            <a:r>
              <a:rPr lang="en-US"/>
              <a:t>Zero True : 	C(</a:t>
            </a:r>
            <a:r>
              <a:rPr lang="en-US">
                <a:solidFill>
                  <a:schemeClr val="tx2"/>
                </a:solidFill>
              </a:rPr>
              <a:t>3</a:t>
            </a:r>
            <a:r>
              <a:rPr lang="en-US"/>
              <a:t>,0) (1/2) 	(1/2)</a:t>
            </a:r>
          </a:p>
        </p:txBody>
      </p:sp>
      <p:sp>
        <p:nvSpPr>
          <p:cNvPr id="31747" name="Text Box 5"/>
          <p:cNvSpPr txBox="1">
            <a:spLocks noChangeArrowheads="1"/>
          </p:cNvSpPr>
          <p:nvPr/>
        </p:nvSpPr>
        <p:spPr bwMode="auto">
          <a:xfrm>
            <a:off x="4953000" y="2362200"/>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0</a:t>
            </a:r>
          </a:p>
        </p:txBody>
      </p:sp>
      <p:sp>
        <p:nvSpPr>
          <p:cNvPr id="31748" name="Text Box 6"/>
          <p:cNvSpPr txBox="1">
            <a:spLocks noChangeArrowheads="1"/>
          </p:cNvSpPr>
          <p:nvPr/>
        </p:nvSpPr>
        <p:spPr bwMode="auto">
          <a:xfrm>
            <a:off x="6553200" y="22860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3</a:t>
            </a:r>
          </a:p>
        </p:txBody>
      </p:sp>
      <p:sp>
        <p:nvSpPr>
          <p:cNvPr id="31749" name="Text Box 8"/>
          <p:cNvSpPr txBox="1">
            <a:spLocks noChangeArrowheads="1"/>
          </p:cNvSpPr>
          <p:nvPr/>
        </p:nvSpPr>
        <p:spPr bwMode="auto">
          <a:xfrm>
            <a:off x="0" y="3657600"/>
            <a:ext cx="38862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Combinations of zero true answers in three questions</a:t>
            </a:r>
          </a:p>
        </p:txBody>
      </p:sp>
      <p:sp>
        <p:nvSpPr>
          <p:cNvPr id="31750" name="Text Box 9"/>
          <p:cNvSpPr txBox="1">
            <a:spLocks noChangeArrowheads="1"/>
          </p:cNvSpPr>
          <p:nvPr/>
        </p:nvSpPr>
        <p:spPr bwMode="auto">
          <a:xfrm>
            <a:off x="3733800" y="4572000"/>
            <a:ext cx="22860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Probability the answer is true (or event </a:t>
            </a:r>
            <a:r>
              <a:rPr lang="en-US">
                <a:solidFill>
                  <a:srgbClr val="000000"/>
                </a:solidFill>
              </a:rPr>
              <a:t>will happen</a:t>
            </a:r>
            <a:r>
              <a:rPr lang="en-US"/>
              <a:t>)</a:t>
            </a:r>
          </a:p>
        </p:txBody>
      </p:sp>
      <p:sp>
        <p:nvSpPr>
          <p:cNvPr id="31751" name="Text Box 10"/>
          <p:cNvSpPr txBox="1">
            <a:spLocks noChangeArrowheads="1"/>
          </p:cNvSpPr>
          <p:nvPr/>
        </p:nvSpPr>
        <p:spPr bwMode="auto">
          <a:xfrm>
            <a:off x="6324600" y="3581400"/>
            <a:ext cx="25146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Probability the answer is false (or event </a:t>
            </a:r>
            <a:r>
              <a:rPr lang="en-US">
                <a:solidFill>
                  <a:srgbClr val="000000"/>
                </a:solidFill>
              </a:rPr>
              <a:t>won’t happen</a:t>
            </a:r>
            <a:r>
              <a:rPr lang="en-US"/>
              <a:t>)</a:t>
            </a:r>
          </a:p>
        </p:txBody>
      </p:sp>
      <p:sp>
        <p:nvSpPr>
          <p:cNvPr id="31752" name="Line 12"/>
          <p:cNvSpPr>
            <a:spLocks noChangeShapeType="1"/>
          </p:cNvSpPr>
          <p:nvPr/>
        </p:nvSpPr>
        <p:spPr bwMode="auto">
          <a:xfrm flipV="1">
            <a:off x="2362200" y="3124200"/>
            <a:ext cx="8382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3" name="Line 13"/>
          <p:cNvSpPr>
            <a:spLocks noChangeShapeType="1"/>
          </p:cNvSpPr>
          <p:nvPr/>
        </p:nvSpPr>
        <p:spPr bwMode="auto">
          <a:xfrm flipV="1">
            <a:off x="4495800" y="3200400"/>
            <a:ext cx="0" cy="1371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4" name="Line 14"/>
          <p:cNvSpPr>
            <a:spLocks noChangeShapeType="1"/>
          </p:cNvSpPr>
          <p:nvPr/>
        </p:nvSpPr>
        <p:spPr bwMode="auto">
          <a:xfrm flipH="1" flipV="1">
            <a:off x="6172200" y="3124200"/>
            <a:ext cx="8382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5" name="Text Box 15"/>
          <p:cNvSpPr txBox="1">
            <a:spLocks noChangeArrowheads="1"/>
          </p:cNvSpPr>
          <p:nvPr/>
        </p:nvSpPr>
        <p:spPr bwMode="auto">
          <a:xfrm>
            <a:off x="2743200" y="17526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Always same</a:t>
            </a:r>
          </a:p>
        </p:txBody>
      </p:sp>
      <p:sp>
        <p:nvSpPr>
          <p:cNvPr id="31756" name="Line 17"/>
          <p:cNvSpPr>
            <a:spLocks noChangeShapeType="1"/>
          </p:cNvSpPr>
          <p:nvPr/>
        </p:nvSpPr>
        <p:spPr bwMode="auto">
          <a:xfrm flipH="1">
            <a:off x="3733800" y="2133600"/>
            <a:ext cx="4572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7" name="Line 18"/>
          <p:cNvSpPr>
            <a:spLocks noChangeShapeType="1"/>
          </p:cNvSpPr>
          <p:nvPr/>
        </p:nvSpPr>
        <p:spPr bwMode="auto">
          <a:xfrm>
            <a:off x="4191000" y="2133600"/>
            <a:ext cx="762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8" name="Text Box 19"/>
          <p:cNvSpPr txBox="1">
            <a:spLocks noChangeArrowheads="1"/>
          </p:cNvSpPr>
          <p:nvPr/>
        </p:nvSpPr>
        <p:spPr bwMode="auto">
          <a:xfrm>
            <a:off x="0" y="5257800"/>
            <a:ext cx="3581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i="1" u="sng">
                <a:solidFill>
                  <a:srgbClr val="000000"/>
                </a:solidFill>
              </a:rPr>
              <a:t>Fractions add up to 1 but do not have to be the same</a:t>
            </a:r>
          </a:p>
        </p:txBody>
      </p:sp>
      <p:sp>
        <p:nvSpPr>
          <p:cNvPr id="31759" name="Text Box 20"/>
          <p:cNvSpPr txBox="1">
            <a:spLocks noChangeArrowheads="1"/>
          </p:cNvSpPr>
          <p:nvPr/>
        </p:nvSpPr>
        <p:spPr bwMode="auto">
          <a:xfrm>
            <a:off x="5334000" y="1524000"/>
            <a:ext cx="381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Add up to </a:t>
            </a:r>
            <a:r>
              <a:rPr lang="en-US">
                <a:solidFill>
                  <a:schemeClr val="tx2"/>
                </a:solidFill>
              </a:rPr>
              <a:t>1</a:t>
            </a:r>
            <a:r>
              <a:rPr lang="en-US" baseline="30000">
                <a:solidFill>
                  <a:schemeClr val="tx2"/>
                </a:solidFill>
              </a:rPr>
              <a:t>st</a:t>
            </a:r>
            <a:r>
              <a:rPr lang="en-US">
                <a:solidFill>
                  <a:schemeClr val="tx2"/>
                </a:solidFill>
              </a:rPr>
              <a:t> number</a:t>
            </a:r>
          </a:p>
        </p:txBody>
      </p:sp>
      <p:sp>
        <p:nvSpPr>
          <p:cNvPr id="31760" name="Line 22"/>
          <p:cNvSpPr>
            <a:spLocks noChangeShapeType="1"/>
          </p:cNvSpPr>
          <p:nvPr/>
        </p:nvSpPr>
        <p:spPr bwMode="auto">
          <a:xfrm flipH="1">
            <a:off x="5257800" y="1981200"/>
            <a:ext cx="609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1" name="Line 23"/>
          <p:cNvSpPr>
            <a:spLocks noChangeShapeType="1"/>
          </p:cNvSpPr>
          <p:nvPr/>
        </p:nvSpPr>
        <p:spPr bwMode="auto">
          <a:xfrm>
            <a:off x="5867400" y="1981200"/>
            <a:ext cx="7620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02207899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ChangeArrowheads="1"/>
          </p:cNvSpPr>
          <p:nvPr/>
        </p:nvSpPr>
        <p:spPr bwMode="auto">
          <a:xfrm>
            <a:off x="266700" y="314235"/>
            <a:ext cx="86868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dirty="0"/>
              <a:t>Zero True : 	C(3,0) (1/2) </a:t>
            </a:r>
            <a:r>
              <a:rPr lang="en-US" sz="2400" dirty="0" smtClean="0"/>
              <a:t>      (</a:t>
            </a:r>
            <a:r>
              <a:rPr lang="en-US" sz="2400" dirty="0"/>
              <a:t>1/2)</a:t>
            </a:r>
          </a:p>
          <a:p>
            <a:r>
              <a:rPr lang="en-US" sz="2400" dirty="0"/>
              <a:t>		      </a:t>
            </a:r>
            <a:endParaRPr lang="en-US" sz="2400" dirty="0" smtClean="0"/>
          </a:p>
          <a:p>
            <a:r>
              <a:rPr lang="en-US" sz="2400" dirty="0"/>
              <a:t>	</a:t>
            </a:r>
            <a:r>
              <a:rPr lang="en-US" sz="2400" dirty="0" smtClean="0"/>
              <a:t>		(</a:t>
            </a:r>
            <a:r>
              <a:rPr lang="en-US" sz="2400" dirty="0"/>
              <a:t>3nCr0) (</a:t>
            </a:r>
            <a:r>
              <a:rPr lang="en-US" sz="2400" dirty="0" smtClean="0"/>
              <a:t>1/2</a:t>
            </a:r>
            <a:r>
              <a:rPr lang="en-US" sz="2400" baseline="30000" dirty="0" smtClean="0"/>
              <a:t>)0</a:t>
            </a:r>
            <a:r>
              <a:rPr lang="en-US" sz="2400" dirty="0" smtClean="0"/>
              <a:t> (1/2)</a:t>
            </a:r>
            <a:r>
              <a:rPr lang="en-US" sz="2400" baseline="30000" dirty="0" smtClean="0"/>
              <a:t>3</a:t>
            </a:r>
            <a:endParaRPr lang="en-US" sz="2400" dirty="0"/>
          </a:p>
        </p:txBody>
      </p:sp>
      <p:sp>
        <p:nvSpPr>
          <p:cNvPr id="32771" name="Text Box 5"/>
          <p:cNvSpPr txBox="1">
            <a:spLocks noChangeArrowheads="1"/>
          </p:cNvSpPr>
          <p:nvPr/>
        </p:nvSpPr>
        <p:spPr bwMode="auto">
          <a:xfrm>
            <a:off x="3621066" y="249467"/>
            <a:ext cx="4572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sz="1600" b="0" dirty="0"/>
              <a:t>0</a:t>
            </a:r>
          </a:p>
        </p:txBody>
      </p:sp>
      <p:sp>
        <p:nvSpPr>
          <p:cNvPr id="32772" name="Text Box 6"/>
          <p:cNvSpPr txBox="1">
            <a:spLocks noChangeArrowheads="1"/>
          </p:cNvSpPr>
          <p:nvPr/>
        </p:nvSpPr>
        <p:spPr bwMode="auto">
          <a:xfrm>
            <a:off x="4724400" y="211889"/>
            <a:ext cx="4572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sz="1600" b="0" dirty="0"/>
              <a:t>3</a:t>
            </a:r>
          </a:p>
        </p:txBody>
      </p:sp>
      <p:sp>
        <p:nvSpPr>
          <p:cNvPr id="32773" name="Text Box 7"/>
          <p:cNvSpPr txBox="1">
            <a:spLocks noChangeArrowheads="1"/>
          </p:cNvSpPr>
          <p:nvPr/>
        </p:nvSpPr>
        <p:spPr bwMode="auto">
          <a:xfrm>
            <a:off x="685800" y="1828800"/>
            <a:ext cx="4038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This is how it looks in the calculator</a:t>
            </a:r>
          </a:p>
        </p:txBody>
      </p:sp>
      <p:sp>
        <p:nvSpPr>
          <p:cNvPr id="32774" name="Line 9"/>
          <p:cNvSpPr>
            <a:spLocks noChangeShapeType="1"/>
          </p:cNvSpPr>
          <p:nvPr/>
        </p:nvSpPr>
        <p:spPr bwMode="auto">
          <a:xfrm flipV="1">
            <a:off x="2362200" y="1524000"/>
            <a:ext cx="6096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5" name="Text Box 10"/>
          <p:cNvSpPr txBox="1">
            <a:spLocks noChangeArrowheads="1"/>
          </p:cNvSpPr>
          <p:nvPr/>
        </p:nvSpPr>
        <p:spPr bwMode="auto">
          <a:xfrm>
            <a:off x="381000" y="3200400"/>
            <a:ext cx="8458200" cy="210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Zero:		(3 nCr 0) (1/2)^0 (1/2)^3  =  .125</a:t>
            </a:r>
          </a:p>
          <a:p>
            <a:r>
              <a:rPr lang="en-US"/>
              <a:t>One: 		(3 nCr 1) (1/2)^1 (1/2)^2  =  .375</a:t>
            </a:r>
          </a:p>
          <a:p>
            <a:r>
              <a:rPr lang="en-US"/>
              <a:t>Two:		(3 nCr 2) (1/2)^2 (1/2)^1  =  .375</a:t>
            </a:r>
          </a:p>
          <a:p>
            <a:r>
              <a:rPr lang="en-US"/>
              <a:t>Three:	(3 nCr 3) (1/2)^3 (1/2)^0  =  .125</a:t>
            </a:r>
          </a:p>
          <a:p>
            <a:pPr>
              <a:spcBef>
                <a:spcPct val="50000"/>
              </a:spcBef>
            </a:pPr>
            <a:endParaRPr lang="en-US"/>
          </a:p>
        </p:txBody>
      </p:sp>
    </p:spTree>
    <p:extLst>
      <p:ext uri="{BB962C8B-B14F-4D97-AF65-F5344CB8AC3E}">
        <p14:creationId xmlns:p14="http://schemas.microsoft.com/office/powerpoint/2010/main" val="213728383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4"/>
          <p:cNvSpPr txBox="1">
            <a:spLocks noChangeArrowheads="1"/>
          </p:cNvSpPr>
          <p:nvPr/>
        </p:nvSpPr>
        <p:spPr bwMode="auto">
          <a:xfrm>
            <a:off x="0" y="1905000"/>
            <a:ext cx="9144000" cy="173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EXAMPLE:</a:t>
            </a:r>
          </a:p>
          <a:p>
            <a:pPr>
              <a:spcBef>
                <a:spcPct val="50000"/>
              </a:spcBef>
            </a:pPr>
            <a:r>
              <a:rPr lang="en-US"/>
              <a:t>You are rolling five dice at the same time.  Make a probability distribution table for rolling a 4.  Make sure you include each possible outcome.</a:t>
            </a:r>
          </a:p>
        </p:txBody>
      </p:sp>
    </p:spTree>
    <p:extLst>
      <p:ext uri="{BB962C8B-B14F-4D97-AF65-F5344CB8AC3E}">
        <p14:creationId xmlns:p14="http://schemas.microsoft.com/office/powerpoint/2010/main" val="175339495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ChangeArrowheads="1"/>
          </p:cNvSpPr>
          <p:nvPr/>
        </p:nvSpPr>
        <p:spPr bwMode="auto">
          <a:xfrm>
            <a:off x="0" y="1295400"/>
            <a:ext cx="9144000"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800" dirty="0"/>
              <a:t>Zero:		(5 </a:t>
            </a:r>
            <a:r>
              <a:rPr lang="en-US" sz="2800" dirty="0" err="1"/>
              <a:t>nCr</a:t>
            </a:r>
            <a:r>
              <a:rPr lang="en-US" sz="2800" dirty="0"/>
              <a:t> 0) (1/6)^0 (5/6)^5  =  .402</a:t>
            </a:r>
          </a:p>
          <a:p>
            <a:r>
              <a:rPr lang="en-US" sz="2800" dirty="0"/>
              <a:t>One: 		(5 </a:t>
            </a:r>
            <a:r>
              <a:rPr lang="en-US" sz="2800" dirty="0" err="1"/>
              <a:t>nCr</a:t>
            </a:r>
            <a:r>
              <a:rPr lang="en-US" sz="2800" dirty="0"/>
              <a:t> 1) (1/6)^1 (5/6)^4  =  .402</a:t>
            </a:r>
          </a:p>
          <a:p>
            <a:r>
              <a:rPr lang="en-US" sz="2800" dirty="0"/>
              <a:t>Two:		(5 </a:t>
            </a:r>
            <a:r>
              <a:rPr lang="en-US" sz="2800" dirty="0" err="1"/>
              <a:t>nCr</a:t>
            </a:r>
            <a:r>
              <a:rPr lang="en-US" sz="2800" dirty="0"/>
              <a:t> 2) (1/6)^2 (5/6)^3  =  .161</a:t>
            </a:r>
          </a:p>
          <a:p>
            <a:r>
              <a:rPr lang="en-US" sz="2800" dirty="0"/>
              <a:t>Three:	</a:t>
            </a:r>
            <a:r>
              <a:rPr lang="en-US" sz="2800" dirty="0" smtClean="0"/>
              <a:t>(</a:t>
            </a:r>
            <a:r>
              <a:rPr lang="en-US" sz="2800" dirty="0"/>
              <a:t>5 </a:t>
            </a:r>
            <a:r>
              <a:rPr lang="en-US" sz="2800" dirty="0" err="1"/>
              <a:t>nCr</a:t>
            </a:r>
            <a:r>
              <a:rPr lang="en-US" sz="2800" dirty="0"/>
              <a:t> 3) (1/6)^3 (5/6)^2  =  .032</a:t>
            </a:r>
          </a:p>
          <a:p>
            <a:r>
              <a:rPr lang="en-US" sz="2800" dirty="0"/>
              <a:t>Four:		(5 </a:t>
            </a:r>
            <a:r>
              <a:rPr lang="en-US" sz="2800" dirty="0" err="1"/>
              <a:t>nCr</a:t>
            </a:r>
            <a:r>
              <a:rPr lang="en-US" sz="2800" dirty="0"/>
              <a:t> 4) (1/6)^4 (5/6)^1  =  .003</a:t>
            </a:r>
          </a:p>
          <a:p>
            <a:r>
              <a:rPr lang="en-US" sz="2800" dirty="0"/>
              <a:t>Five: 	</a:t>
            </a:r>
            <a:r>
              <a:rPr lang="en-US" sz="2800" dirty="0" smtClean="0"/>
              <a:t>	(</a:t>
            </a:r>
            <a:r>
              <a:rPr lang="en-US" sz="2800" dirty="0"/>
              <a:t>5 </a:t>
            </a:r>
            <a:r>
              <a:rPr lang="en-US" sz="2800" dirty="0" err="1"/>
              <a:t>nCr</a:t>
            </a:r>
            <a:r>
              <a:rPr lang="en-US" sz="2800" dirty="0"/>
              <a:t> 5) (1/6)^5 (5/6)^0  =  .0001</a:t>
            </a:r>
          </a:p>
          <a:p>
            <a:endParaRPr lang="en-US" dirty="0"/>
          </a:p>
        </p:txBody>
      </p:sp>
    </p:spTree>
    <p:extLst>
      <p:ext uri="{BB962C8B-B14F-4D97-AF65-F5344CB8AC3E}">
        <p14:creationId xmlns:p14="http://schemas.microsoft.com/office/powerpoint/2010/main" val="15810402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4"/>
          <p:cNvSpPr txBox="1">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lgn="ctr">
              <a:spcBef>
                <a:spcPct val="50000"/>
              </a:spcBef>
            </a:pPr>
            <a:r>
              <a:rPr lang="en-US"/>
              <a:t>Expectations		Page 324</a:t>
            </a:r>
          </a:p>
        </p:txBody>
      </p:sp>
      <p:sp>
        <p:nvSpPr>
          <p:cNvPr id="35843" name="Text Box 5"/>
          <p:cNvSpPr txBox="1">
            <a:spLocks noChangeArrowheads="1"/>
          </p:cNvSpPr>
          <p:nvPr/>
        </p:nvSpPr>
        <p:spPr bwMode="auto">
          <a:xfrm>
            <a:off x="0" y="685800"/>
            <a:ext cx="9144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Expectations give us the average winning losing amount per play of the game. </a:t>
            </a:r>
          </a:p>
        </p:txBody>
      </p:sp>
      <p:sp>
        <p:nvSpPr>
          <p:cNvPr id="35844" name="Rectangle 6"/>
          <p:cNvSpPr>
            <a:spLocks noChangeArrowheads="1"/>
          </p:cNvSpPr>
          <p:nvPr/>
        </p:nvSpPr>
        <p:spPr bwMode="auto">
          <a:xfrm>
            <a:off x="0" y="2667000"/>
            <a:ext cx="9144000" cy="393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b="1" dirty="0"/>
              <a:t>Take the probability of each outcome times the payout for each outcome.</a:t>
            </a:r>
          </a:p>
          <a:p>
            <a:endParaRPr lang="en-US" sz="2000" b="1" dirty="0"/>
          </a:p>
          <a:p>
            <a:r>
              <a:rPr lang="en-US" sz="2000" b="1" dirty="0"/>
              <a:t>(5 </a:t>
            </a:r>
            <a:r>
              <a:rPr lang="en-US" sz="2000" b="1" dirty="0" err="1"/>
              <a:t>nCr</a:t>
            </a:r>
            <a:r>
              <a:rPr lang="en-US" sz="2000" b="1" dirty="0"/>
              <a:t> 0) (1/6)^0 (5/6)^5  =  .402 x -10 = -4.02</a:t>
            </a:r>
          </a:p>
          <a:p>
            <a:r>
              <a:rPr lang="en-US" sz="2000" b="1" dirty="0"/>
              <a:t>(5 </a:t>
            </a:r>
            <a:r>
              <a:rPr lang="en-US" sz="2000" b="1" dirty="0" err="1"/>
              <a:t>nCr</a:t>
            </a:r>
            <a:r>
              <a:rPr lang="en-US" sz="2000" b="1" dirty="0"/>
              <a:t> 1) (1/6)^1 (5/6)^4  =  .402 x 3 = 1.21</a:t>
            </a:r>
          </a:p>
          <a:p>
            <a:r>
              <a:rPr lang="en-US" sz="2000" b="1" dirty="0"/>
              <a:t>(5 </a:t>
            </a:r>
            <a:r>
              <a:rPr lang="en-US" sz="2000" b="1" dirty="0" err="1"/>
              <a:t>nCr</a:t>
            </a:r>
            <a:r>
              <a:rPr lang="en-US" sz="2000" b="1" dirty="0"/>
              <a:t> 2) (1/6)^2 (5/6)^3  =  .161 x 6 = .97</a:t>
            </a:r>
          </a:p>
          <a:p>
            <a:r>
              <a:rPr lang="en-US" sz="2000" b="1" dirty="0"/>
              <a:t>(5 </a:t>
            </a:r>
            <a:r>
              <a:rPr lang="en-US" sz="2000" b="1" dirty="0" err="1"/>
              <a:t>nCr</a:t>
            </a:r>
            <a:r>
              <a:rPr lang="en-US" sz="2000" b="1" dirty="0"/>
              <a:t> 3) (1/6)^3 (5/6)^2  =  .032 x 9 = .29</a:t>
            </a:r>
          </a:p>
          <a:p>
            <a:r>
              <a:rPr lang="en-US" sz="2000" b="1" dirty="0"/>
              <a:t>(5 </a:t>
            </a:r>
            <a:r>
              <a:rPr lang="en-US" sz="2000" b="1" dirty="0" err="1"/>
              <a:t>nCr</a:t>
            </a:r>
            <a:r>
              <a:rPr lang="en-US" sz="2000" b="1" dirty="0"/>
              <a:t> 4) (1/6)^4 (5/6)^1  =  .003 x 12 = .04</a:t>
            </a:r>
          </a:p>
          <a:p>
            <a:r>
              <a:rPr lang="en-US" sz="2000" b="1" dirty="0"/>
              <a:t>(5 </a:t>
            </a:r>
            <a:r>
              <a:rPr lang="en-US" sz="2000" b="1" dirty="0" err="1"/>
              <a:t>nCr</a:t>
            </a:r>
            <a:r>
              <a:rPr lang="en-US" sz="2000" b="1" dirty="0"/>
              <a:t> 5) (1/6)^5 (5/6)^0  =  .0001 x 15 = .02</a:t>
            </a:r>
          </a:p>
          <a:p>
            <a:pPr>
              <a:spcBef>
                <a:spcPct val="50000"/>
              </a:spcBef>
            </a:pPr>
            <a:endParaRPr lang="en-US" sz="2000" b="1" dirty="0"/>
          </a:p>
          <a:p>
            <a:pPr>
              <a:spcBef>
                <a:spcPct val="50000"/>
              </a:spcBef>
            </a:pPr>
            <a:r>
              <a:rPr lang="en-US" sz="2000" b="1" dirty="0"/>
              <a:t>Then add all products together :</a:t>
            </a:r>
          </a:p>
          <a:p>
            <a:pPr>
              <a:spcBef>
                <a:spcPct val="50000"/>
              </a:spcBef>
            </a:pPr>
            <a:r>
              <a:rPr lang="en-US" sz="2000" b="1" dirty="0"/>
              <a:t>-4.02+1.21+.97+.29+.04+.02 = -1.49</a:t>
            </a:r>
          </a:p>
        </p:txBody>
      </p:sp>
      <p:sp>
        <p:nvSpPr>
          <p:cNvPr id="35845" name="Text Box 7"/>
          <p:cNvSpPr txBox="1">
            <a:spLocks noChangeArrowheads="1"/>
          </p:cNvSpPr>
          <p:nvPr/>
        </p:nvSpPr>
        <p:spPr bwMode="auto">
          <a:xfrm>
            <a:off x="0" y="1676400"/>
            <a:ext cx="9144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Verdana" pitchFamily="34" charset="0"/>
              </a:defRPr>
            </a:lvl1pPr>
            <a:lvl2pPr marL="742950" indent="-285750">
              <a:defRPr sz="2400" b="1">
                <a:solidFill>
                  <a:schemeClr val="tx1"/>
                </a:solidFill>
                <a:latin typeface="Verdana" pitchFamily="34" charset="0"/>
              </a:defRPr>
            </a:lvl2pPr>
            <a:lvl3pPr marL="1143000" indent="-228600">
              <a:defRPr sz="2400" b="1">
                <a:solidFill>
                  <a:schemeClr val="tx1"/>
                </a:solidFill>
                <a:latin typeface="Verdana" pitchFamily="34" charset="0"/>
              </a:defRPr>
            </a:lvl3pPr>
            <a:lvl4pPr marL="1600200" indent="-228600">
              <a:defRPr sz="2400" b="1">
                <a:solidFill>
                  <a:schemeClr val="tx1"/>
                </a:solidFill>
                <a:latin typeface="Verdana" pitchFamily="34" charset="0"/>
              </a:defRPr>
            </a:lvl4pPr>
            <a:lvl5pPr marL="2057400" indent="-228600">
              <a:defRPr sz="2400" b="1">
                <a:solidFill>
                  <a:schemeClr val="tx1"/>
                </a:solidFill>
                <a:latin typeface="Verdana" pitchFamily="34" charset="0"/>
              </a:defRPr>
            </a:lvl5pPr>
            <a:lvl6pPr marL="2514600" indent="-228600" eaLnBrk="0" fontAlgn="base" hangingPunct="0">
              <a:spcBef>
                <a:spcPct val="0"/>
              </a:spcBef>
              <a:spcAft>
                <a:spcPct val="0"/>
              </a:spcAft>
              <a:defRPr sz="2400" b="1">
                <a:solidFill>
                  <a:schemeClr val="tx1"/>
                </a:solidFill>
                <a:latin typeface="Verdana" pitchFamily="34" charset="0"/>
              </a:defRPr>
            </a:lvl6pPr>
            <a:lvl7pPr marL="2971800" indent="-228600" eaLnBrk="0" fontAlgn="base" hangingPunct="0">
              <a:spcBef>
                <a:spcPct val="0"/>
              </a:spcBef>
              <a:spcAft>
                <a:spcPct val="0"/>
              </a:spcAft>
              <a:defRPr sz="2400" b="1">
                <a:solidFill>
                  <a:schemeClr val="tx1"/>
                </a:solidFill>
                <a:latin typeface="Verdana" pitchFamily="34" charset="0"/>
              </a:defRPr>
            </a:lvl7pPr>
            <a:lvl8pPr marL="3429000" indent="-228600" eaLnBrk="0" fontAlgn="base" hangingPunct="0">
              <a:spcBef>
                <a:spcPct val="0"/>
              </a:spcBef>
              <a:spcAft>
                <a:spcPct val="0"/>
              </a:spcAft>
              <a:defRPr sz="2400" b="1">
                <a:solidFill>
                  <a:schemeClr val="tx1"/>
                </a:solidFill>
                <a:latin typeface="Verdana" pitchFamily="34" charset="0"/>
              </a:defRPr>
            </a:lvl8pPr>
            <a:lvl9pPr marL="3886200" indent="-228600" eaLnBrk="0" fontAlgn="base" hangingPunct="0">
              <a:spcBef>
                <a:spcPct val="0"/>
              </a:spcBef>
              <a:spcAft>
                <a:spcPct val="0"/>
              </a:spcAft>
              <a:defRPr sz="2400" b="1">
                <a:solidFill>
                  <a:schemeClr val="tx1"/>
                </a:solidFill>
                <a:latin typeface="Verdana" pitchFamily="34" charset="0"/>
              </a:defRPr>
            </a:lvl9pPr>
          </a:lstStyle>
          <a:p>
            <a:pPr>
              <a:spcBef>
                <a:spcPct val="50000"/>
              </a:spcBef>
            </a:pPr>
            <a:r>
              <a:rPr lang="en-US"/>
              <a:t>You get paid $3 for each time your number appears and lose $10 for your number not appearing at all.</a:t>
            </a:r>
          </a:p>
        </p:txBody>
      </p:sp>
    </p:spTree>
    <p:extLst>
      <p:ext uri="{BB962C8B-B14F-4D97-AF65-F5344CB8AC3E}">
        <p14:creationId xmlns:p14="http://schemas.microsoft.com/office/powerpoint/2010/main" val="340441256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00400"/>
            <a:ext cx="8229600" cy="1143000"/>
          </a:xfrm>
        </p:spPr>
        <p:txBody>
          <a:bodyPr/>
          <a:lstStyle/>
          <a:p>
            <a:r>
              <a:rPr lang="en-US" dirty="0" smtClean="0"/>
              <a:t>End of Day 7</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80538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7030A0"/>
                </a:solidFill>
              </a:rPr>
              <a:t>Compliment of a Set</a:t>
            </a:r>
            <a:endParaRPr lang="en-US" b="1" u="sng" dirty="0">
              <a:solidFill>
                <a:srgbClr val="7030A0"/>
              </a:solidFill>
            </a:endParaRPr>
          </a:p>
        </p:txBody>
      </p:sp>
      <p:sp>
        <p:nvSpPr>
          <p:cNvPr id="3" name="Content Placeholder 2"/>
          <p:cNvSpPr>
            <a:spLocks noGrp="1"/>
          </p:cNvSpPr>
          <p:nvPr>
            <p:ph idx="1"/>
          </p:nvPr>
        </p:nvSpPr>
        <p:spPr>
          <a:xfrm>
            <a:off x="304800" y="1600200"/>
            <a:ext cx="8686800" cy="4876800"/>
          </a:xfrm>
        </p:spPr>
        <p:txBody>
          <a:bodyPr/>
          <a:lstStyle/>
          <a:p>
            <a:r>
              <a:rPr lang="en-US" dirty="0" smtClean="0"/>
              <a:t>is the </a:t>
            </a:r>
            <a:r>
              <a:rPr lang="en-US" b="1" dirty="0" smtClean="0">
                <a:solidFill>
                  <a:srgbClr val="7030A0"/>
                </a:solidFill>
              </a:rPr>
              <a:t>set of all elements NOT in the original set</a:t>
            </a:r>
            <a:r>
              <a:rPr lang="en-US" dirty="0" smtClean="0"/>
              <a:t>.</a:t>
            </a:r>
          </a:p>
          <a:p>
            <a:pPr lvl="1">
              <a:buFont typeface="Wingdings" pitchFamily="2" charset="2"/>
              <a:buChar char="Ø"/>
            </a:pPr>
            <a:r>
              <a:rPr lang="en-US" dirty="0" smtClean="0"/>
              <a:t>The </a:t>
            </a:r>
            <a:r>
              <a:rPr lang="en-US" b="1" i="1" dirty="0" smtClean="0">
                <a:solidFill>
                  <a:srgbClr val="7030A0"/>
                </a:solidFill>
              </a:rPr>
              <a:t>compliment of a set</a:t>
            </a:r>
            <a:r>
              <a:rPr lang="en-US" dirty="0" smtClean="0">
                <a:solidFill>
                  <a:srgbClr val="7030A0"/>
                </a:solidFill>
              </a:rPr>
              <a:t> </a:t>
            </a:r>
            <a:r>
              <a:rPr lang="en-US" b="1" i="1" dirty="0" smtClean="0">
                <a:solidFill>
                  <a:srgbClr val="C00000"/>
                </a:solidFill>
              </a:rPr>
              <a:t>A</a:t>
            </a:r>
            <a:r>
              <a:rPr lang="en-US" dirty="0" smtClean="0"/>
              <a:t>, is denoted as </a:t>
            </a:r>
            <a:r>
              <a:rPr lang="en-US" b="1" dirty="0" smtClean="0">
                <a:solidFill>
                  <a:srgbClr val="7030A0"/>
                </a:solidFill>
              </a:rPr>
              <a:t>A</a:t>
            </a:r>
            <a:r>
              <a:rPr lang="en-US" b="1" baseline="30000" dirty="0" smtClean="0">
                <a:solidFill>
                  <a:srgbClr val="7030A0"/>
                </a:solidFill>
              </a:rPr>
              <a:t>C</a:t>
            </a:r>
            <a:r>
              <a:rPr lang="en-US" baseline="30000" dirty="0" smtClean="0"/>
              <a:t> </a:t>
            </a:r>
          </a:p>
          <a:p>
            <a:pPr marL="457200" lvl="1" indent="0">
              <a:buNone/>
            </a:pPr>
            <a:endParaRPr lang="en-US" sz="1200" baseline="30000" dirty="0" smtClean="0"/>
          </a:p>
          <a:p>
            <a:pPr marL="0" indent="0">
              <a:buNone/>
            </a:pPr>
            <a:r>
              <a:rPr lang="en-US" b="1" dirty="0" smtClean="0"/>
              <a:t>Example:</a:t>
            </a:r>
            <a:r>
              <a:rPr lang="en-US" dirty="0" smtClean="0"/>
              <a:t>  	</a:t>
            </a:r>
            <a:r>
              <a:rPr lang="en-US" b="1" dirty="0" smtClean="0">
                <a:solidFill>
                  <a:srgbClr val="00B050"/>
                </a:solidFill>
              </a:rPr>
              <a:t>S = {…-4, -3, -2, -1, 0, 1, 2, 3, 4,…}</a:t>
            </a:r>
          </a:p>
          <a:p>
            <a:pPr>
              <a:buNone/>
            </a:pPr>
            <a:r>
              <a:rPr lang="en-US" dirty="0"/>
              <a:t>	</a:t>
            </a:r>
            <a:r>
              <a:rPr lang="en-US" dirty="0" smtClean="0"/>
              <a:t>		</a:t>
            </a:r>
            <a:r>
              <a:rPr lang="en-US" b="1" dirty="0" smtClean="0">
                <a:solidFill>
                  <a:srgbClr val="C00000"/>
                </a:solidFill>
              </a:rPr>
              <a:t>A = {…-4, -2, 0, 2, 4,…}</a:t>
            </a:r>
          </a:p>
          <a:p>
            <a:pPr>
              <a:buNone/>
            </a:pPr>
            <a:r>
              <a:rPr lang="en-US" b="1" dirty="0" smtClean="0"/>
              <a:t>If A is a subset of S, what is A</a:t>
            </a:r>
            <a:r>
              <a:rPr lang="en-US" b="1" baseline="30000" dirty="0" smtClean="0"/>
              <a:t>C</a:t>
            </a:r>
            <a:r>
              <a:rPr lang="en-US" b="1" dirty="0" smtClean="0"/>
              <a:t>?</a:t>
            </a:r>
          </a:p>
          <a:p>
            <a:pPr>
              <a:buNone/>
            </a:pPr>
            <a:r>
              <a:rPr lang="en-US" dirty="0"/>
              <a:t>	</a:t>
            </a:r>
            <a:r>
              <a:rPr lang="en-US" dirty="0" smtClean="0"/>
              <a:t>		</a:t>
            </a:r>
            <a:r>
              <a:rPr lang="en-US" b="1" dirty="0" smtClean="0">
                <a:solidFill>
                  <a:srgbClr val="7030A0"/>
                </a:solidFill>
              </a:rPr>
              <a:t>A</a:t>
            </a:r>
            <a:r>
              <a:rPr lang="en-US" b="1" baseline="30000" dirty="0" smtClean="0">
                <a:solidFill>
                  <a:srgbClr val="7030A0"/>
                </a:solidFill>
              </a:rPr>
              <a:t>C</a:t>
            </a:r>
            <a:r>
              <a:rPr lang="en-US" b="1" dirty="0" smtClean="0">
                <a:solidFill>
                  <a:srgbClr val="7030A0"/>
                </a:solidFill>
              </a:rPr>
              <a:t> = {…-3, -1, 1,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2558</TotalTime>
  <Words>4213</Words>
  <Application>Microsoft Office PowerPoint</Application>
  <PresentationFormat>On-screen Show (4:3)</PresentationFormat>
  <Paragraphs>862</Paragraphs>
  <Slides>87</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87</vt:i4>
      </vt:variant>
    </vt:vector>
  </HeadingPairs>
  <TitlesOfParts>
    <vt:vector size="96" baseType="lpstr">
      <vt:lpstr>Arial</vt:lpstr>
      <vt:lpstr>Baskerville Old Face</vt:lpstr>
      <vt:lpstr>Calibri</vt:lpstr>
      <vt:lpstr>Cambria Math</vt:lpstr>
      <vt:lpstr>Symbol</vt:lpstr>
      <vt:lpstr>Tw Cen MT Condensed Extra Bold</vt:lpstr>
      <vt:lpstr>Verdana</vt:lpstr>
      <vt:lpstr>Wingdings</vt:lpstr>
      <vt:lpstr>Office Theme</vt:lpstr>
      <vt:lpstr>Lesson 1:   “Sample Spaces, Subsets, and Basic Probability”</vt:lpstr>
      <vt:lpstr>Sample Space</vt:lpstr>
      <vt:lpstr>Intersection and Union of Sets</vt:lpstr>
      <vt:lpstr>Venn Diagram</vt:lpstr>
      <vt:lpstr>Use the Venn Diagram to answer the questions below:</vt:lpstr>
      <vt:lpstr>PowerPoint Presentation</vt:lpstr>
      <vt:lpstr>In a class of 60 students, 21 sign up for chorus, 29 sign up for band, and 5 take both. 15 students in the class are not enrolled in either band or chorus. </vt:lpstr>
      <vt:lpstr>PowerPoint Presentation</vt:lpstr>
      <vt:lpstr>Compliment of a Set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Geometric Probability</vt:lpstr>
      <vt:lpstr>Geometric Probability</vt:lpstr>
      <vt:lpstr>Geometric Probability</vt:lpstr>
      <vt:lpstr>Odds</vt:lpstr>
      <vt:lpstr>PowerPoint Presentation</vt:lpstr>
      <vt:lpstr>PowerPoint Presentation</vt:lpstr>
      <vt:lpstr>Honors Math 2 Assignment</vt:lpstr>
      <vt:lpstr>End of day</vt:lpstr>
      <vt:lpstr>Lesson 2:  “Probability of Independent and Dependent Events”</vt:lpstr>
      <vt:lpstr>PowerPoint Presentation</vt:lpstr>
      <vt:lpstr>Determine whether the events are independent or dependent.</vt:lpstr>
      <vt:lpstr>Independent Events</vt:lpstr>
      <vt:lpstr>A fast food restaurant offers 5 sandwiches and 3 sides. How many different meals of a sandwich and side can you order?</vt:lpstr>
      <vt:lpstr>PowerPoint Presentation</vt:lpstr>
      <vt:lpstr>Probability of Independent Events</vt:lpstr>
      <vt:lpstr>Independent Events - Examples</vt:lpstr>
      <vt:lpstr>2.  Suppose a card is chosen at random from a deck of cards, replaced, and a second card is chosen. What is the probability that both cards are 7s? </vt:lpstr>
      <vt:lpstr>PowerPoint Presentation</vt:lpstr>
      <vt:lpstr>PowerPoint Presentation</vt:lpstr>
      <vt:lpstr>Probabilities of Dependent Events</vt:lpstr>
      <vt:lpstr>Dependent Events - Examples</vt:lpstr>
      <vt:lpstr>PowerPoint Presentation</vt:lpstr>
      <vt:lpstr>PowerPoint Presentation</vt:lpstr>
      <vt:lpstr>PowerPoint Presentation</vt:lpstr>
      <vt:lpstr>PowerPoint Presentation</vt:lpstr>
      <vt:lpstr>PowerPoint Presentation</vt:lpstr>
      <vt:lpstr>PowerPoint Presentation</vt:lpstr>
      <vt:lpstr>End of Day 2</vt:lpstr>
      <vt:lpstr>Math 2 Warm Up - Part 1</vt:lpstr>
      <vt:lpstr>Math 2 Warm Up - Part 2</vt:lpstr>
      <vt:lpstr>Lesson 3: Mutually Exclusive and Inclusive Events</vt:lpstr>
      <vt:lpstr>Mutually Exclusive Events</vt:lpstr>
      <vt:lpstr>Probability of Mutually Exclusive Events</vt:lpstr>
      <vt:lpstr>Examples</vt:lpstr>
      <vt:lpstr>2. Two fair dice are rolled. What is the probability of getting a sum less than 7 or a sum equal to 10?  </vt:lpstr>
      <vt:lpstr>PowerPoint Presentation</vt:lpstr>
      <vt:lpstr>Mutually Inclusive Events</vt:lpstr>
      <vt:lpstr>Probability of the Union of Two Events: The Addition Rule</vt:lpstr>
      <vt:lpstr>Examples</vt:lpstr>
      <vt:lpstr>PowerPoint Presentation</vt:lpstr>
      <vt:lpstr>PowerPoint Presentation</vt:lpstr>
      <vt:lpstr>PowerPoint Presentation</vt:lpstr>
      <vt:lpstr>Assignment</vt:lpstr>
      <vt:lpstr>End of Day</vt:lpstr>
      <vt:lpstr>PowerPoint Presentation</vt:lpstr>
      <vt:lpstr>Two-way Tables</vt:lpstr>
      <vt:lpstr>PowerPoint Presentation</vt:lpstr>
      <vt:lpstr>Make a tree diagram  from the two-way table</vt:lpstr>
      <vt:lpstr>PowerPoint Presentation</vt:lpstr>
      <vt:lpstr>Two Way Tables</vt:lpstr>
      <vt:lpstr>End of Day 4</vt:lpstr>
      <vt:lpstr>PowerPoint Presentation</vt:lpstr>
      <vt:lpstr>PowerPoint Presentation</vt:lpstr>
      <vt:lpstr>PowerPoint Presentation</vt:lpstr>
      <vt:lpstr>PowerPoint Presentation</vt:lpstr>
      <vt:lpstr>End of Day 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Day 7</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Spaces, Subsets and Basic Probability</dc:title>
  <dc:creator>mlumsden</dc:creator>
  <cp:lastModifiedBy>Kimberly Petway</cp:lastModifiedBy>
  <cp:revision>181</cp:revision>
  <cp:lastPrinted>2015-05-28T14:47:30Z</cp:lastPrinted>
  <dcterms:created xsi:type="dcterms:W3CDTF">2013-06-01T22:07:45Z</dcterms:created>
  <dcterms:modified xsi:type="dcterms:W3CDTF">2018-04-24T14:50:44Z</dcterms:modified>
</cp:coreProperties>
</file>