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73" r:id="rId9"/>
    <p:sldId id="274" r:id="rId10"/>
    <p:sldId id="271" r:id="rId11"/>
    <p:sldId id="272" r:id="rId12"/>
    <p:sldId id="275" r:id="rId13"/>
    <p:sldId id="278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660"/>
  </p:normalViewPr>
  <p:slideViewPr>
    <p:cSldViewPr>
      <p:cViewPr varScale="1">
        <p:scale>
          <a:sx n="96" d="100"/>
          <a:sy n="96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78716-EC3E-425C-A392-5F7743C9162A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9279B-4E35-4045-A014-16E34B055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Stress that intersection</a:t>
            </a:r>
            <a:r>
              <a:rPr lang="en-US" baseline="0" dirty="0" smtClean="0"/>
              <a:t> means AND </a:t>
            </a:r>
            <a:r>
              <a:rPr lang="en-US" baseline="0" dirty="0" err="1" smtClean="0"/>
              <a:t>and</a:t>
            </a:r>
            <a:r>
              <a:rPr lang="en-US" baseline="0" dirty="0" smtClean="0"/>
              <a:t> that union means 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B9733-132C-40BD-A4BB-D9A99F37BF4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Stress</a:t>
            </a:r>
            <a:r>
              <a:rPr lang="en-US" baseline="0" dirty="0" smtClean="0"/>
              <a:t> that compliment means 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B9733-132C-40BD-A4BB-D9A99F37BF4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with students that the</a:t>
            </a:r>
            <a:r>
              <a:rPr lang="en-US" baseline="0" dirty="0" smtClean="0"/>
              <a:t> probabilities of all possible outcomes must add to 1, so the probability of something not happening would be 1 minus the probability of the event </a:t>
            </a:r>
            <a:r>
              <a:rPr lang="en-US" baseline="0" dirty="0" err="1" smtClean="0"/>
              <a:t>occuring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B9733-132C-40BD-A4BB-D9A99F37BF4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E008D-8679-4D98-8808-7B595EC0F707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19E8E-A2FD-4E1F-9E48-14547A802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E008D-8679-4D98-8808-7B595EC0F707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19E8E-A2FD-4E1F-9E48-14547A802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E008D-8679-4D98-8808-7B595EC0F707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19E8E-A2FD-4E1F-9E48-14547A802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E008D-8679-4D98-8808-7B595EC0F707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19E8E-A2FD-4E1F-9E48-14547A802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E008D-8679-4D98-8808-7B595EC0F707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19E8E-A2FD-4E1F-9E48-14547A802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E008D-8679-4D98-8808-7B595EC0F707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19E8E-A2FD-4E1F-9E48-14547A802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E008D-8679-4D98-8808-7B595EC0F707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19E8E-A2FD-4E1F-9E48-14547A802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E008D-8679-4D98-8808-7B595EC0F707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19E8E-A2FD-4E1F-9E48-14547A802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E008D-8679-4D98-8808-7B595EC0F707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19E8E-A2FD-4E1F-9E48-14547A802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E008D-8679-4D98-8808-7B595EC0F707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19E8E-A2FD-4E1F-9E48-14547A802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E008D-8679-4D98-8808-7B595EC0F707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19E8E-A2FD-4E1F-9E48-14547A8022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5AE008D-8679-4D98-8808-7B595EC0F707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B819E8E-A2FD-4E1F-9E48-14547A802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914400"/>
            <a:ext cx="7010400" cy="18288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Probability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xmlns="" val="101627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183880" cy="1051560"/>
          </a:xfrm>
        </p:spPr>
        <p:txBody>
          <a:bodyPr/>
          <a:lstStyle/>
          <a:p>
            <a:r>
              <a:rPr lang="en-US" dirty="0" smtClean="0"/>
              <a:t>Compliment of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6783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complement</a:t>
            </a:r>
            <a:r>
              <a:rPr lang="en-US" dirty="0" smtClean="0"/>
              <a:t> of a set is the set of all elements </a:t>
            </a:r>
            <a:r>
              <a:rPr lang="en-US" b="1" dirty="0" smtClean="0"/>
              <a:t>NOT</a:t>
            </a:r>
            <a:r>
              <a:rPr lang="en-US" dirty="0" smtClean="0"/>
              <a:t> in the set.</a:t>
            </a:r>
          </a:p>
          <a:p>
            <a:pPr lvl="1"/>
            <a:r>
              <a:rPr lang="en-US" dirty="0" smtClean="0"/>
              <a:t>The compliment of a set, A, is denoted as A</a:t>
            </a:r>
            <a:r>
              <a:rPr lang="en-US" baseline="30000" dirty="0" smtClean="0"/>
              <a:t>C </a:t>
            </a:r>
            <a:r>
              <a:rPr lang="en-US" dirty="0" smtClean="0"/>
              <a:t>or A’</a:t>
            </a:r>
            <a:r>
              <a:rPr lang="en-US" baseline="30000" dirty="0" smtClean="0"/>
              <a:t> </a:t>
            </a:r>
          </a:p>
          <a:p>
            <a:pPr lvl="1"/>
            <a:endParaRPr lang="en-US" baseline="30000" dirty="0" smtClean="0"/>
          </a:p>
          <a:p>
            <a:r>
              <a:rPr lang="en-US" dirty="0" smtClean="0"/>
              <a:t>Ex:  	S = {…-3,-2,-1,0,1,2,3,4,…}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A = {…-2,0,2,4,…}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A is a subset of S, what is A</a:t>
            </a:r>
            <a:r>
              <a:rPr lang="en-US" baseline="30000" dirty="0" smtClean="0"/>
              <a:t>C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</a:t>
            </a:r>
            <a:r>
              <a:rPr lang="en-US" baseline="30000" dirty="0" smtClean="0"/>
              <a:t>C</a:t>
            </a:r>
            <a:r>
              <a:rPr lang="en-US" dirty="0" smtClean="0"/>
              <a:t> = {-3,-1,1,3,5,…}</a:t>
            </a:r>
          </a:p>
          <a:p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83880" cy="1051560"/>
          </a:xfrm>
        </p:spPr>
        <p:txBody>
          <a:bodyPr/>
          <a:lstStyle/>
          <a:p>
            <a:r>
              <a:rPr lang="en-US" dirty="0" smtClean="0"/>
              <a:t>Basic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Probability of an event occurring is: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P(E) = </a:t>
            </a:r>
            <a:r>
              <a:rPr lang="en-US" u="sng" dirty="0" smtClean="0"/>
              <a:t>Number of Favorable Outcomes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      Total Number of Outcomes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762000"/>
          </a:xfrm>
        </p:spPr>
        <p:txBody>
          <a:bodyPr/>
          <a:lstStyle/>
          <a:p>
            <a:r>
              <a:rPr lang="en-US" dirty="0" smtClean="0"/>
              <a:t>Practice: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8388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bag contains six red marbles, four blue marbles, two yellow marbles and 3 white marbles. One marble is drawn at random.</a:t>
            </a:r>
          </a:p>
          <a:p>
            <a:r>
              <a:rPr lang="en-US" sz="2000" dirty="0" smtClean="0"/>
              <a:t>List the sample space for this experiment</a:t>
            </a:r>
          </a:p>
          <a:p>
            <a:endParaRPr lang="en-US" sz="2000" dirty="0" smtClean="0"/>
          </a:p>
          <a:p>
            <a:r>
              <a:rPr lang="en-US" sz="2000" dirty="0" smtClean="0"/>
              <a:t>Find the following probabilities:</a:t>
            </a:r>
          </a:p>
          <a:p>
            <a:pPr marL="514350" indent="-514350">
              <a:buNone/>
            </a:pPr>
            <a:r>
              <a:rPr lang="en-US" sz="2000" dirty="0" smtClean="0"/>
              <a:t>	a. P(red)</a:t>
            </a:r>
          </a:p>
          <a:p>
            <a:pPr marL="514350" indent="-514350">
              <a:buNone/>
            </a:pPr>
            <a:r>
              <a:rPr lang="en-US" sz="2000" dirty="0" smtClean="0"/>
              <a:t>		</a:t>
            </a:r>
          </a:p>
          <a:p>
            <a:pPr marL="514350" indent="-514350">
              <a:buNone/>
            </a:pPr>
            <a:r>
              <a:rPr lang="en-US" sz="2000" dirty="0" smtClean="0"/>
              <a:t>	b. P(blue or white)</a:t>
            </a:r>
          </a:p>
          <a:p>
            <a:pPr marL="514350" indent="-514350">
              <a:buNone/>
            </a:pPr>
            <a:r>
              <a:rPr lang="en-US" sz="2000" dirty="0" smtClean="0"/>
              <a:t>		</a:t>
            </a:r>
          </a:p>
          <a:p>
            <a:pPr marL="514350" indent="-514350">
              <a:buNone/>
            </a:pPr>
            <a:r>
              <a:rPr lang="en-US" sz="2000" dirty="0" smtClean="0"/>
              <a:t>	c. 	P(not yellow)</a:t>
            </a:r>
          </a:p>
          <a:p>
            <a:pPr marL="514350" indent="-514350">
              <a:buNone/>
            </a:pPr>
            <a:r>
              <a:rPr lang="en-US" sz="2000" dirty="0" smtClean="0"/>
              <a:t>	</a:t>
            </a:r>
          </a:p>
          <a:p>
            <a:pPr marL="514350" indent="-514350">
              <a:buNone/>
            </a:pPr>
            <a:r>
              <a:rPr lang="en-US" sz="2000" dirty="0" smtClean="0"/>
              <a:t>	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Addition </a:t>
            </a:r>
            <a:r>
              <a:rPr lang="en-US" dirty="0" smtClean="0"/>
              <a:t>Rule of Probability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51811" b="11962"/>
          <a:stretch>
            <a:fillRect/>
          </a:stretch>
        </p:blipFill>
        <p:spPr bwMode="auto">
          <a:xfrm>
            <a:off x="457200" y="1752600"/>
            <a:ext cx="8199437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19364" r="19127" b="-2674"/>
          <a:stretch>
            <a:fillRect/>
          </a:stretch>
        </p:blipFill>
        <p:spPr bwMode="auto">
          <a:xfrm>
            <a:off x="2057400" y="3429000"/>
            <a:ext cx="5029200" cy="372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62000" y="4191000"/>
            <a:ext cx="7566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P(A and B) is 0, then we call A and B mutually exclusive. This means they can never happen at the same time.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537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762000"/>
          </a:xfrm>
        </p:spPr>
        <p:txBody>
          <a:bodyPr/>
          <a:lstStyle/>
          <a:p>
            <a:r>
              <a:rPr lang="en-US" dirty="0" smtClean="0"/>
              <a:t>Practice: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83880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A card is drawn at random from a standard deck of cards.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Find the following probabilities:</a:t>
            </a:r>
          </a:p>
          <a:p>
            <a:pPr marL="514350" indent="-514350">
              <a:buNone/>
            </a:pPr>
            <a:r>
              <a:rPr lang="en-US" sz="2000" dirty="0" smtClean="0"/>
              <a:t>	a. What’s the probability of drawing a heart?</a:t>
            </a:r>
          </a:p>
          <a:p>
            <a:pPr marL="514350" indent="-514350">
              <a:buNone/>
            </a:pPr>
            <a:r>
              <a:rPr lang="en-US" sz="2000" dirty="0" smtClean="0"/>
              <a:t>		</a:t>
            </a:r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r>
              <a:rPr lang="en-US" sz="2000" dirty="0" smtClean="0"/>
              <a:t>	b. What’s the probability of drawing a red card? </a:t>
            </a:r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r>
              <a:rPr lang="en-US" sz="2000" dirty="0" smtClean="0"/>
              <a:t>	c. What’s the probability of drawing a 2 or a jack? </a:t>
            </a:r>
          </a:p>
          <a:p>
            <a:pPr marL="514350" indent="-514350">
              <a:buNone/>
            </a:pPr>
            <a:r>
              <a:rPr lang="en-US" sz="2000" dirty="0" smtClean="0"/>
              <a:t>		</a:t>
            </a:r>
          </a:p>
          <a:p>
            <a:pPr marL="514350" indent="-514350"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/>
              <a:t>Uses of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Probability is used all of the time in real life</a:t>
            </a:r>
          </a:p>
          <a:p>
            <a:r>
              <a:rPr lang="en-US" dirty="0" smtClean="0"/>
              <a:t>Gambling </a:t>
            </a:r>
          </a:p>
          <a:p>
            <a:r>
              <a:rPr lang="en-US" dirty="0" smtClean="0"/>
              <a:t>Sports</a:t>
            </a:r>
          </a:p>
          <a:p>
            <a:r>
              <a:rPr lang="en-US" dirty="0" smtClean="0"/>
              <a:t>Weather</a:t>
            </a:r>
          </a:p>
          <a:p>
            <a:r>
              <a:rPr lang="en-US" dirty="0" smtClean="0"/>
              <a:t>Insurance</a:t>
            </a:r>
          </a:p>
          <a:p>
            <a:r>
              <a:rPr lang="en-US" dirty="0" smtClean="0"/>
              <a:t>Medical Decisions</a:t>
            </a:r>
          </a:p>
          <a:p>
            <a:r>
              <a:rPr lang="en-US" dirty="0" smtClean="0"/>
              <a:t>Standardized Tests</a:t>
            </a:r>
          </a:p>
          <a:p>
            <a:r>
              <a:rPr lang="en-US" dirty="0" smtClean="0"/>
              <a:t>And 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39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/>
              <a:t>Definition of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 smtClean="0"/>
              <a:t>“The </a:t>
            </a:r>
            <a:r>
              <a:rPr lang="en-US" i="1" dirty="0"/>
              <a:t>likelihood of something </a:t>
            </a:r>
            <a:r>
              <a:rPr lang="en-US" i="1" dirty="0" smtClean="0"/>
              <a:t>happening”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use this to answer questions like:</a:t>
            </a:r>
            <a:endParaRPr lang="en-US" dirty="0"/>
          </a:p>
          <a:p>
            <a:r>
              <a:rPr lang="en-US" dirty="0" smtClean="0"/>
              <a:t>What is the chance of rain tomorrow?</a:t>
            </a:r>
          </a:p>
          <a:p>
            <a:r>
              <a:rPr lang="en-US" dirty="0" smtClean="0"/>
              <a:t>Will you win at Black Jack?</a:t>
            </a:r>
          </a:p>
          <a:p>
            <a:r>
              <a:rPr lang="en-US" dirty="0" smtClean="0"/>
              <a:t>Who will win the </a:t>
            </a:r>
            <a:r>
              <a:rPr lang="en-US" dirty="0"/>
              <a:t>S</a:t>
            </a:r>
            <a:r>
              <a:rPr lang="en-US" dirty="0" smtClean="0"/>
              <a:t>uper Bowl?</a:t>
            </a:r>
          </a:p>
          <a:p>
            <a:r>
              <a:rPr lang="en-US" dirty="0" smtClean="0"/>
              <a:t>Is the answer A, B, C, or D?</a:t>
            </a:r>
          </a:p>
          <a:p>
            <a:r>
              <a:rPr lang="en-US" dirty="0" smtClean="0"/>
              <a:t>What are the chances of rolling a 13 with 2 dice?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919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/>
              <a:t>Basic Probability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8412480" cy="4187952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𝑃𝑟𝑜𝑏𝑎𝑏𝑖𝑙𝑖𝑡𝑦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𝑜𝑓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𝐸𝑣𝑒𝑛𝑡</m:t>
                      </m:r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#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𝑠𝑢𝑐𝑐𝑒𝑠𝑠𝑓𝑢𝑙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𝑜𝑢𝑡𝑐𝑜𝑚𝑒𝑠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#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𝑝𝑜𝑠𝑠𝑖𝑏𝑙𝑒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𝑜𝑢𝑡𝑐𝑜𝑚𝑒𝑠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:r>
                  <a:rPr lang="en-US" dirty="0" smtClean="0"/>
                  <a:t>Probability is always between 0 and 1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8412480" cy="4187952"/>
              </a:xfr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4564" y="4107873"/>
            <a:ext cx="7048500" cy="1905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1485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.5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1211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83880" cy="41879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set of all possible outcomes of an experiment.</a:t>
            </a:r>
          </a:p>
          <a:p>
            <a:endParaRPr lang="en-US" dirty="0" smtClean="0"/>
          </a:p>
          <a:p>
            <a:r>
              <a:rPr lang="en-US" dirty="0" smtClean="0"/>
              <a:t>List the sample space, S,  for each of the following:</a:t>
            </a:r>
          </a:p>
          <a:p>
            <a:pPr lvl="1"/>
            <a:r>
              <a:rPr lang="en-US" dirty="0" smtClean="0"/>
              <a:t>a. Tossing a coin</a:t>
            </a:r>
          </a:p>
          <a:p>
            <a:pPr lvl="1">
              <a:buNone/>
            </a:pPr>
            <a:r>
              <a:rPr lang="en-US" dirty="0" smtClean="0"/>
              <a:t>		S = {H,T}</a:t>
            </a:r>
          </a:p>
          <a:p>
            <a:pPr lvl="1"/>
            <a:r>
              <a:rPr lang="en-US" dirty="0" smtClean="0"/>
              <a:t>b. Rolling a six-sided die</a:t>
            </a:r>
          </a:p>
          <a:p>
            <a:pPr lvl="1">
              <a:buNone/>
            </a:pPr>
            <a:r>
              <a:rPr lang="en-US" dirty="0" smtClean="0"/>
              <a:t>		S = {1,2,3,4,5,6}</a:t>
            </a:r>
          </a:p>
          <a:p>
            <a:pPr lvl="1"/>
            <a:r>
              <a:rPr lang="en-US" dirty="0" smtClean="0"/>
              <a:t>c. Drawing a marble from a bag that contains two red, three blue and one white marble</a:t>
            </a:r>
          </a:p>
          <a:p>
            <a:pPr lvl="1">
              <a:buNone/>
            </a:pPr>
            <a:r>
              <a:rPr lang="en-US" dirty="0" smtClean="0"/>
              <a:t>		S = {red, red, blue, blue, blue, white}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7467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Intersections and Unions of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83880" cy="43403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intersection</a:t>
            </a:r>
            <a:r>
              <a:rPr lang="en-US" dirty="0" smtClean="0"/>
              <a:t> of two sets (</a:t>
            </a:r>
            <a:r>
              <a:rPr lang="en-US" b="1" dirty="0" smtClean="0"/>
              <a:t>A </a:t>
            </a:r>
            <a:r>
              <a:rPr lang="en-US" b="1" dirty="0" smtClean="0">
                <a:sym typeface="Symbol"/>
              </a:rPr>
              <a:t>AND B</a:t>
            </a:r>
            <a:r>
              <a:rPr lang="en-US" dirty="0" smtClean="0">
                <a:sym typeface="Symbol"/>
              </a:rPr>
              <a:t>) is the set of all elements in both set A </a:t>
            </a:r>
            <a:r>
              <a:rPr lang="en-US" b="1" dirty="0" smtClean="0">
                <a:sym typeface="Symbol"/>
              </a:rPr>
              <a:t>AND</a:t>
            </a:r>
            <a:r>
              <a:rPr lang="en-US" dirty="0" smtClean="0">
                <a:sym typeface="Symbol"/>
              </a:rPr>
              <a:t> set B.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The </a:t>
            </a:r>
            <a:r>
              <a:rPr lang="en-US" b="1" dirty="0" smtClean="0">
                <a:sym typeface="Symbol"/>
              </a:rPr>
              <a:t>union</a:t>
            </a:r>
            <a:r>
              <a:rPr lang="en-US" dirty="0" smtClean="0">
                <a:sym typeface="Symbol"/>
              </a:rPr>
              <a:t> of two sets (</a:t>
            </a:r>
            <a:r>
              <a:rPr lang="en-US" b="1" dirty="0" smtClean="0">
                <a:sym typeface="Symbol"/>
              </a:rPr>
              <a:t>A OR B</a:t>
            </a:r>
            <a:r>
              <a:rPr lang="en-US" dirty="0" smtClean="0">
                <a:sym typeface="Symbol"/>
              </a:rPr>
              <a:t>) is the set of all elements in set A </a:t>
            </a:r>
            <a:r>
              <a:rPr lang="en-US" b="1" dirty="0" smtClean="0">
                <a:sym typeface="Symbol"/>
              </a:rPr>
              <a:t>OR</a:t>
            </a:r>
            <a:r>
              <a:rPr lang="en-US" dirty="0" smtClean="0">
                <a:sym typeface="Symbol"/>
              </a:rPr>
              <a:t> set B (or both).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Example: Given the following sets, find A and B and A or B</a:t>
            </a:r>
          </a:p>
          <a:p>
            <a:pPr lvl="1">
              <a:buNone/>
            </a:pPr>
            <a:r>
              <a:rPr lang="en-US" dirty="0" smtClean="0">
                <a:sym typeface="Symbol"/>
              </a:rPr>
              <a:t>	A = {1,3,5,7,9,11,13,15}    B = {0,3,6,9,12,15}</a:t>
            </a:r>
          </a:p>
          <a:p>
            <a:pPr lvl="1">
              <a:buNone/>
            </a:pP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A and B = {3,9,15}</a:t>
            </a:r>
            <a:endParaRPr lang="en-US" dirty="0">
              <a:sym typeface="Symbol"/>
            </a:endParaRPr>
          </a:p>
          <a:p>
            <a:pPr lvl="1">
              <a:buNone/>
            </a:pPr>
            <a:r>
              <a:rPr lang="en-US" dirty="0" smtClean="0">
                <a:sym typeface="Symbol"/>
              </a:rPr>
              <a:t>	A or B = {0,1,3,5,6,7,9,11,12,13,15}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777240"/>
          </a:xfrm>
        </p:spPr>
        <p:txBody>
          <a:bodyPr/>
          <a:lstStyle/>
          <a:p>
            <a:r>
              <a:rPr lang="en-US" dirty="0" smtClean="0"/>
              <a:t>Venn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3584448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Venn Diagram</a:t>
            </a:r>
            <a:r>
              <a:rPr lang="en-US" dirty="0" smtClean="0"/>
              <a:t> is a visual representation of sets and their relationships to each other using overlapping circles. Each circle represents a different set. </a:t>
            </a:r>
            <a:endParaRPr lang="en-US" dirty="0"/>
          </a:p>
        </p:txBody>
      </p:sp>
      <p:pic>
        <p:nvPicPr>
          <p:cNvPr id="16386" name="Picture 2" descr="https://encrypted-tbn2.gstatic.com/images?q=tbn:ANd9GcQ1u1RxeyzKRUwe_UF8w0el_Om4titZyqR3eAIwXtS4wLegDJh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429000"/>
            <a:ext cx="3581400" cy="2302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Venn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183880" cy="1527048"/>
          </a:xfrm>
        </p:spPr>
        <p:txBody>
          <a:bodyPr/>
          <a:lstStyle/>
          <a:p>
            <a:r>
              <a:rPr lang="en-US" dirty="0" smtClean="0"/>
              <a:t>What is A </a:t>
            </a:r>
            <a:r>
              <a:rPr lang="en-US" dirty="0" smtClean="0">
                <a:sym typeface="Symbol"/>
              </a:rPr>
              <a:t> B?</a:t>
            </a:r>
          </a:p>
          <a:p>
            <a:r>
              <a:rPr lang="en-US" dirty="0" smtClean="0">
                <a:sym typeface="Symbol"/>
              </a:rPr>
              <a:t>What is A  B?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1905000" y="1600200"/>
            <a:ext cx="4876800" cy="2743200"/>
            <a:chOff x="1981200" y="3276600"/>
            <a:chExt cx="4876800" cy="2743200"/>
          </a:xfrm>
        </p:grpSpPr>
        <p:grpSp>
          <p:nvGrpSpPr>
            <p:cNvPr id="8" name="Group 7"/>
            <p:cNvGrpSpPr/>
            <p:nvPr/>
          </p:nvGrpSpPr>
          <p:grpSpPr>
            <a:xfrm>
              <a:off x="1981200" y="3276600"/>
              <a:ext cx="4876800" cy="2743200"/>
              <a:chOff x="1447800" y="1447800"/>
              <a:chExt cx="4876800" cy="27432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447800" y="1447800"/>
                <a:ext cx="4876800" cy="2743200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828800" y="1524000"/>
                <a:ext cx="2590800" cy="2514600"/>
              </a:xfrm>
              <a:prstGeom prst="ellipse">
                <a:avLst/>
              </a:prstGeom>
              <a:solidFill>
                <a:schemeClr val="lt1">
                  <a:alpha val="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3429000" y="1524000"/>
                <a:ext cx="2590800" cy="2514600"/>
              </a:xfrm>
              <a:prstGeom prst="ellipse">
                <a:avLst/>
              </a:prstGeom>
              <a:solidFill>
                <a:schemeClr val="lt1">
                  <a:alpha val="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US" dirty="0" smtClean="0"/>
                  <a:t>        </a:t>
                </a:r>
                <a:endParaRPr lang="en-US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2362200" y="3352800"/>
              <a:ext cx="4343400" cy="2086928"/>
              <a:chOff x="2362200" y="3352800"/>
              <a:chExt cx="4343400" cy="2086928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048000" y="3962400"/>
                <a:ext cx="6096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6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12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105400" y="3886200"/>
                <a:ext cx="6096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8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16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191000" y="3810000"/>
                <a:ext cx="381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2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096000" y="3364468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362200" y="335280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83880" cy="1051560"/>
          </a:xfrm>
        </p:spPr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83880" cy="426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a class of 60 students, 21 sign up for chorus, 29 sign up for band, and 5 take both. 15 students in the class are not enrolled in either band or chorus.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Put this information into a Venn Diagram. Let A=set of chorus students. Let B=set of band students</a:t>
            </a:r>
          </a:p>
          <a:p>
            <a:pPr lvl="1"/>
            <a:r>
              <a:rPr lang="en-US" sz="2000" dirty="0" smtClean="0"/>
              <a:t>What is A </a:t>
            </a:r>
            <a:r>
              <a:rPr lang="en-US" sz="2000" dirty="0" smtClean="0">
                <a:sym typeface="Symbol"/>
              </a:rPr>
              <a:t> B?</a:t>
            </a:r>
          </a:p>
          <a:p>
            <a:pPr lvl="1"/>
            <a:endParaRPr lang="en-US" sz="2000" dirty="0" smtClean="0">
              <a:sym typeface="Symbol"/>
            </a:endParaRPr>
          </a:p>
          <a:p>
            <a:pPr lvl="1"/>
            <a:endParaRPr lang="en-US" sz="2000" dirty="0" smtClean="0">
              <a:sym typeface="Symbol"/>
            </a:endParaRPr>
          </a:p>
          <a:p>
            <a:pPr lvl="1"/>
            <a:r>
              <a:rPr lang="en-US" sz="2000" dirty="0" smtClean="0">
                <a:sym typeface="Symbol"/>
              </a:rPr>
              <a:t>What is A  B?</a:t>
            </a:r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4724400" y="3886200"/>
            <a:ext cx="3657600" cy="23622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953000" y="3962400"/>
            <a:ext cx="3257550" cy="2165350"/>
            <a:chOff x="5010150" y="3037417"/>
            <a:chExt cx="3257550" cy="2165350"/>
          </a:xfrm>
        </p:grpSpPr>
        <p:sp>
          <p:nvSpPr>
            <p:cNvPr id="13" name="Oval 12"/>
            <p:cNvSpPr/>
            <p:nvPr/>
          </p:nvSpPr>
          <p:spPr>
            <a:xfrm>
              <a:off x="5010150" y="3037417"/>
              <a:ext cx="1943100" cy="2165350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6210300" y="3037417"/>
              <a:ext cx="1943100" cy="2165350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/>
                <a:t>        </a:t>
              </a:r>
              <a:endParaRPr lang="en-US" dirty="0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010150" y="3037417"/>
              <a:ext cx="3257550" cy="328083"/>
              <a:chOff x="5010150" y="3037417"/>
              <a:chExt cx="3257550" cy="328083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7810500" y="3047464"/>
                <a:ext cx="457200" cy="318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010150" y="3037417"/>
                <a:ext cx="457200" cy="318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</p:grp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1005</TotalTime>
  <Words>508</Words>
  <Application>Microsoft Office PowerPoint</Application>
  <PresentationFormat>On-screen Show (4:3)</PresentationFormat>
  <Paragraphs>120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Aspect</vt:lpstr>
      <vt:lpstr>Probability</vt:lpstr>
      <vt:lpstr>Uses of Probability</vt:lpstr>
      <vt:lpstr>Definition of Probability</vt:lpstr>
      <vt:lpstr>Basic Probability</vt:lpstr>
      <vt:lpstr>Sample Space</vt:lpstr>
      <vt:lpstr>Intersections and Unions of Sets</vt:lpstr>
      <vt:lpstr>Venn Diagrams</vt:lpstr>
      <vt:lpstr>Venn Diagrams</vt:lpstr>
      <vt:lpstr>Example:</vt:lpstr>
      <vt:lpstr>Compliment of a set</vt:lpstr>
      <vt:lpstr>Basic Probability</vt:lpstr>
      <vt:lpstr>Practice: </vt:lpstr>
      <vt:lpstr>Addition Rule of Probability</vt:lpstr>
      <vt:lpstr>Practice: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6: Probability</dc:title>
  <dc:creator>Andrew</dc:creator>
  <cp:lastModifiedBy>astabler</cp:lastModifiedBy>
  <cp:revision>79</cp:revision>
  <dcterms:created xsi:type="dcterms:W3CDTF">2015-01-19T15:51:41Z</dcterms:created>
  <dcterms:modified xsi:type="dcterms:W3CDTF">2015-04-29T19:42:51Z</dcterms:modified>
</cp:coreProperties>
</file>