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14"/>
  </p:notesMasterIdLst>
  <p:sldIdLst>
    <p:sldId id="256" r:id="rId2"/>
    <p:sldId id="260" r:id="rId3"/>
    <p:sldId id="312" r:id="rId4"/>
    <p:sldId id="313" r:id="rId5"/>
    <p:sldId id="315" r:id="rId6"/>
    <p:sldId id="316" r:id="rId7"/>
    <p:sldId id="317" r:id="rId8"/>
    <p:sldId id="314" r:id="rId9"/>
    <p:sldId id="289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0E68"/>
    <a:srgbClr val="2FEA16"/>
    <a:srgbClr val="FBAC71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77972" autoAdjust="0"/>
  </p:normalViewPr>
  <p:slideViewPr>
    <p:cSldViewPr>
      <p:cViewPr>
        <p:scale>
          <a:sx n="60" d="100"/>
          <a:sy n="60" d="100"/>
        </p:scale>
        <p:origin x="-1842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38" y="237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BD9541-909D-4966-9CD4-C48819CC022E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418729-F96C-432C-9341-751C2D336F51}">
      <dgm:prSet phldrT="[Text]"/>
      <dgm:spPr/>
      <dgm:t>
        <a:bodyPr/>
        <a:lstStyle/>
        <a:p>
          <a:r>
            <a:rPr lang="en-US" dirty="0" smtClean="0"/>
            <a:t>Categorical</a:t>
          </a:r>
          <a:endParaRPr lang="en-US" dirty="0"/>
        </a:p>
      </dgm:t>
    </dgm:pt>
    <dgm:pt modelId="{B199BE52-04C7-4271-870C-E543857B2FD5}" type="parTrans" cxnId="{72CBCD6B-6FD1-4EC6-A469-FBF586882AE7}">
      <dgm:prSet/>
      <dgm:spPr/>
      <dgm:t>
        <a:bodyPr/>
        <a:lstStyle/>
        <a:p>
          <a:endParaRPr lang="en-US"/>
        </a:p>
      </dgm:t>
    </dgm:pt>
    <dgm:pt modelId="{8AE9F314-FA40-44F6-AF5D-D547C25588A0}" type="sibTrans" cxnId="{72CBCD6B-6FD1-4EC6-A469-FBF586882AE7}">
      <dgm:prSet/>
      <dgm:spPr/>
      <dgm:t>
        <a:bodyPr/>
        <a:lstStyle/>
        <a:p>
          <a:endParaRPr lang="en-US"/>
        </a:p>
      </dgm:t>
    </dgm:pt>
    <dgm:pt modelId="{5D3C9740-C735-4B00-96CE-1243ACC17883}">
      <dgm:prSet phldrT="[Text]"/>
      <dgm:spPr/>
      <dgm:t>
        <a:bodyPr/>
        <a:lstStyle/>
        <a:p>
          <a:r>
            <a:rPr lang="en-US" dirty="0" smtClean="0"/>
            <a:t>Quantitative</a:t>
          </a:r>
          <a:endParaRPr lang="en-US" dirty="0"/>
        </a:p>
      </dgm:t>
    </dgm:pt>
    <dgm:pt modelId="{6D85812F-4E02-45A5-BDC5-831FECFDF831}" type="parTrans" cxnId="{F69E3056-6582-47BB-9497-9B83509B1465}">
      <dgm:prSet/>
      <dgm:spPr/>
      <dgm:t>
        <a:bodyPr/>
        <a:lstStyle/>
        <a:p>
          <a:endParaRPr lang="en-US"/>
        </a:p>
      </dgm:t>
    </dgm:pt>
    <dgm:pt modelId="{0D0721A4-7FB9-4C00-836D-FC059F997AEB}" type="sibTrans" cxnId="{F69E3056-6582-47BB-9497-9B83509B1465}">
      <dgm:prSet/>
      <dgm:spPr/>
      <dgm:t>
        <a:bodyPr/>
        <a:lstStyle/>
        <a:p>
          <a:endParaRPr lang="en-US"/>
        </a:p>
      </dgm:t>
    </dgm:pt>
    <dgm:pt modelId="{85573094-1C8B-4475-8BA9-4AB836225A3B}" type="pres">
      <dgm:prSet presAssocID="{D9BD9541-909D-4966-9CD4-C48819CC02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DA95F2-4DA0-443B-8606-F9D44D92A9F3}" type="pres">
      <dgm:prSet presAssocID="{D4418729-F96C-432C-9341-751C2D336F5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473F5B-5203-4696-AAA5-E83326094735}" type="pres">
      <dgm:prSet presAssocID="{5D3C9740-C735-4B00-96CE-1243ACC1788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9E3056-6582-47BB-9497-9B83509B1465}" srcId="{D9BD9541-909D-4966-9CD4-C48819CC022E}" destId="{5D3C9740-C735-4B00-96CE-1243ACC17883}" srcOrd="1" destOrd="0" parTransId="{6D85812F-4E02-45A5-BDC5-831FECFDF831}" sibTransId="{0D0721A4-7FB9-4C00-836D-FC059F997AEB}"/>
    <dgm:cxn modelId="{80BC19AD-4945-4666-8071-0E8AA283AAF5}" type="presOf" srcId="{5D3C9740-C735-4B00-96CE-1243ACC17883}" destId="{9C473F5B-5203-4696-AAA5-E83326094735}" srcOrd="0" destOrd="0" presId="urn:microsoft.com/office/officeart/2005/8/layout/arrow5"/>
    <dgm:cxn modelId="{3A5C2AF4-E84E-419A-8A38-4EB402E14872}" type="presOf" srcId="{D9BD9541-909D-4966-9CD4-C48819CC022E}" destId="{85573094-1C8B-4475-8BA9-4AB836225A3B}" srcOrd="0" destOrd="0" presId="urn:microsoft.com/office/officeart/2005/8/layout/arrow5"/>
    <dgm:cxn modelId="{72CBCD6B-6FD1-4EC6-A469-FBF586882AE7}" srcId="{D9BD9541-909D-4966-9CD4-C48819CC022E}" destId="{D4418729-F96C-432C-9341-751C2D336F51}" srcOrd="0" destOrd="0" parTransId="{B199BE52-04C7-4271-870C-E543857B2FD5}" sibTransId="{8AE9F314-FA40-44F6-AF5D-D547C25588A0}"/>
    <dgm:cxn modelId="{3D79B9A7-5416-4AB2-A1CE-ED616F2FBB61}" type="presOf" srcId="{D4418729-F96C-432C-9341-751C2D336F51}" destId="{61DA95F2-4DA0-443B-8606-F9D44D92A9F3}" srcOrd="0" destOrd="0" presId="urn:microsoft.com/office/officeart/2005/8/layout/arrow5"/>
    <dgm:cxn modelId="{A37B85D6-E6A5-4C05-803B-5BB74303B036}" type="presParOf" srcId="{85573094-1C8B-4475-8BA9-4AB836225A3B}" destId="{61DA95F2-4DA0-443B-8606-F9D44D92A9F3}" srcOrd="0" destOrd="0" presId="urn:microsoft.com/office/officeart/2005/8/layout/arrow5"/>
    <dgm:cxn modelId="{3FB7395D-2F2C-48B3-9801-14D64D97D313}" type="presParOf" srcId="{85573094-1C8B-4475-8BA9-4AB836225A3B}" destId="{9C473F5B-5203-4696-AAA5-E8332609473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DA95F2-4DA0-443B-8606-F9D44D92A9F3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Categorical</a:t>
          </a:r>
          <a:endParaRPr lang="en-US" sz="4200" kern="1200" dirty="0"/>
        </a:p>
      </dsp:txBody>
      <dsp:txXfrm rot="16200000">
        <a:off x="702" y="261838"/>
        <a:ext cx="4002285" cy="4002285"/>
      </dsp:txXfrm>
    </dsp:sp>
    <dsp:sp modelId="{9C473F5B-5203-4696-AAA5-E83326094735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Quantitative</a:t>
          </a:r>
          <a:endParaRPr lang="en-US" sz="4200" kern="1200" dirty="0"/>
        </a:p>
      </dsp:txBody>
      <dsp:txXfrm rot="5400000">
        <a:off x="4226611" y="261838"/>
        <a:ext cx="4002285" cy="40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A006A-67ED-4B08-B52F-1C16FCA25FA0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17650-7C82-4C3A-AB2B-724CA282C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</a:t>
            </a:r>
            <a:r>
              <a:rPr lang="en-US" baseline="0" dirty="0" smtClean="0"/>
              <a:t> over the Collect student data worksheet and discuss which type of variable each one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 Students do NOT</a:t>
            </a:r>
            <a:r>
              <a:rPr lang="en-US" baseline="0" dirty="0" smtClean="0"/>
              <a:t> need to copy down these definitions at this point – more with these will come later in the unit.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417650-7C82-4C3A-AB2B-724CA282C2C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36084-8C61-4FA4-8109-EE93D0B9A58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BAE76-808E-4615-AAAD-25999D04FC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E592A-5BE8-47C6-9899-DF59F26D83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E12CB-C702-46AA-80B5-FA142A39F0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A62AE2-6DF8-4A78-B75F-D261149D57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96988-605B-4F58-8304-429372528B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A273-BD2B-43A3-BE9A-03BC20D051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B8D2C-2B2B-43DE-9070-C21DC4C83E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FCF4C-807D-47DA-98B9-261257D865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F0F75-49EA-40DE-87B0-5053341A9C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31229-5245-4478-9DC0-225C9247F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D1BC49-F9D8-40F4-B2E7-E7BA28A47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609600"/>
            <a:ext cx="5849938" cy="27638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Common Core Math I</a:t>
            </a:r>
            <a:br>
              <a:rPr lang="en-US" dirty="0" smtClean="0"/>
            </a:br>
            <a:r>
              <a:rPr lang="en-US" dirty="0" smtClean="0"/>
              <a:t>Unit 1 Day 1</a:t>
            </a:r>
            <a:br>
              <a:rPr lang="en-US" dirty="0" smtClean="0"/>
            </a:br>
            <a:r>
              <a:rPr lang="en-US" dirty="0" smtClean="0"/>
              <a:t>One-Variable Statistics</a:t>
            </a:r>
          </a:p>
        </p:txBody>
      </p:sp>
      <p:pic>
        <p:nvPicPr>
          <p:cNvPr id="7171" name="Picture 4" descr="j0339914[1]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3505200"/>
            <a:ext cx="3124200" cy="24590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Describing Data Numerically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685800" y="1066800"/>
            <a:ext cx="4038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Measures of Center – mean, median</a:t>
            </a:r>
          </a:p>
          <a:p>
            <a:pPr eaLnBrk="1" hangingPunct="1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Measures of Spread – range, interquartile range, standard deviation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364" name="Picture 4" descr="http://www.anselm.edu/homepage/jpitocch/BIOSTV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484500">
            <a:off x="4479803" y="2388135"/>
            <a:ext cx="2780382" cy="3810586"/>
          </a:xfrm>
          <a:prstGeom prst="rect">
            <a:avLst/>
          </a:prstGeom>
          <a:noFill/>
        </p:spPr>
      </p:pic>
      <p:pic>
        <p:nvPicPr>
          <p:cNvPr id="15366" name="Picture 6" descr="http://www.weather.gov/om/csd/pds/PCU2/statistics/Stats/part1/median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90600" y="4953000"/>
            <a:ext cx="2514600" cy="1306287"/>
          </a:xfrm>
          <a:prstGeom prst="rect">
            <a:avLst/>
          </a:prstGeom>
          <a:noFill/>
        </p:spPr>
      </p:pic>
      <p:pic>
        <p:nvPicPr>
          <p:cNvPr id="15368" name="Picture 8" descr="http://www.weather.gov/om/csd/pds/PCU2/statistics/Stats/part1/mean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96000" y="1371600"/>
            <a:ext cx="1181100" cy="723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Measures of Center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815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What is the typical value?</a:t>
            </a: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 b="29032"/>
          <a:stretch>
            <a:fillRect/>
          </a:stretch>
        </p:blipFill>
        <p:spPr bwMode="auto">
          <a:xfrm>
            <a:off x="263526" y="2209800"/>
            <a:ext cx="861694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physics.csbsju.edu/stats/simple.box.def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362200"/>
            <a:ext cx="3823179" cy="38862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Measures of Spread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3733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Range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Interquartile Range (IQR)</a:t>
            </a:r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Standard Deviation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How much do values typically vary from the center?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71600" y="5410200"/>
            <a:ext cx="2033868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Main Uses of Statistics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524000"/>
            <a:ext cx="6400800" cy="4456113"/>
          </a:xfrm>
        </p:spPr>
        <p:txBody>
          <a:bodyPr/>
          <a:lstStyle/>
          <a:p>
            <a:pPr algn="ctr" eaLnBrk="1" hangingPunct="1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TO DESCRIBE</a:t>
            </a:r>
          </a:p>
          <a:p>
            <a:pPr algn="ctr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(Data Analysis)</a:t>
            </a:r>
          </a:p>
          <a:p>
            <a:pPr algn="ctr">
              <a:buNone/>
            </a:pPr>
            <a:endParaRPr lang="en-US" sz="4400" dirty="0" smtClean="0"/>
          </a:p>
          <a:p>
            <a:pPr algn="ctr" eaLnBrk="1" hangingPunct="1">
              <a:buNone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TO PREDICT</a:t>
            </a:r>
          </a:p>
          <a:p>
            <a:pPr algn="ctr">
              <a:buNone/>
            </a:pPr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(Statistical Inference)</a:t>
            </a:r>
          </a:p>
        </p:txBody>
      </p:sp>
      <p:pic>
        <p:nvPicPr>
          <p:cNvPr id="18434" name="Picture 2" descr="http://courseware.finntrack.eu/images/data_anal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Data:  </a:t>
            </a:r>
            <a:r>
              <a:rPr lang="en-US" dirty="0" smtClean="0"/>
              <a:t>A collection of information in context.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Population:  </a:t>
            </a:r>
            <a:r>
              <a:rPr lang="en-US" dirty="0" smtClean="0"/>
              <a:t>A set of individuals that we wish to describe and/or make predictions about.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Individual: </a:t>
            </a:r>
            <a:r>
              <a:rPr lang="en-US" dirty="0" smtClean="0"/>
              <a:t> Member of a population.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Variable:</a:t>
            </a:r>
            <a:r>
              <a:rPr lang="en-US" dirty="0" smtClean="0"/>
              <a:t> Characteristic recorded about each individual in a data set.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Categorical Variable:  </a:t>
            </a:r>
            <a:r>
              <a:rPr lang="en-US" dirty="0" smtClean="0"/>
              <a:t>A variable that records qualities or characteristics of an individual, such as gender or eye color.</a:t>
            </a:r>
          </a:p>
          <a:p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Quantitative Variable:</a:t>
            </a:r>
            <a:r>
              <a:rPr lang="en-US" b="1" dirty="0" smtClean="0"/>
              <a:t>  </a:t>
            </a:r>
            <a:r>
              <a:rPr lang="en-US" dirty="0" smtClean="0"/>
              <a:t>A variable that measures a characteristic of an individual, such as height, weight, or age.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this unit, we will focus on quantitative data.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is it?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Categorical or Quantitative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Birth month</a:t>
            </a:r>
          </a:p>
          <a:p>
            <a:pPr lvl="0"/>
            <a:r>
              <a:rPr lang="en-US" dirty="0" smtClean="0"/>
              <a:t>Number of siblings</a:t>
            </a:r>
          </a:p>
          <a:p>
            <a:pPr lvl="0"/>
            <a:r>
              <a:rPr lang="en-US" dirty="0" smtClean="0"/>
              <a:t>Height in inches</a:t>
            </a:r>
          </a:p>
          <a:p>
            <a:pPr lvl="0"/>
            <a:r>
              <a:rPr lang="en-US" dirty="0" smtClean="0"/>
              <a:t>Average amount of time (in minutes) of your ride to school.</a:t>
            </a:r>
          </a:p>
          <a:p>
            <a:pPr lvl="0"/>
            <a:r>
              <a:rPr lang="en-US" dirty="0" smtClean="0"/>
              <a:t>Number of pets</a:t>
            </a:r>
          </a:p>
          <a:p>
            <a:pPr lvl="0"/>
            <a:r>
              <a:rPr lang="en-US" dirty="0" smtClean="0"/>
              <a:t>Year &amp; model of the car you drive</a:t>
            </a:r>
          </a:p>
          <a:p>
            <a:pPr lvl="0"/>
            <a:r>
              <a:rPr lang="en-US" dirty="0" smtClean="0"/>
              <a:t>Age of your youngest parent</a:t>
            </a:r>
          </a:p>
          <a:p>
            <a:pPr lvl="0"/>
            <a:r>
              <a:rPr lang="en-US" dirty="0" smtClean="0"/>
              <a:t>Predicted letter grade of your first Math 1 test.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858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/>
              <a:t>1.</a:t>
            </a:r>
            <a:r>
              <a:rPr lang="en-US" dirty="0" smtClean="0"/>
              <a:t> Brand of vehicle purchased by a customer 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dirty="0" smtClean="0"/>
              <a:t>Price of a CD 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dirty="0" smtClean="0"/>
              <a:t>Number of students in a class of 30 who prefer peanut M&amp;Ms over plain M&amp;Ms  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Phone number of all the students enrolled in school. 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dirty="0" smtClean="0"/>
              <a:t>The height of a 1 year old child.</a:t>
            </a:r>
          </a:p>
          <a:p>
            <a:pPr>
              <a:buNone/>
            </a:pPr>
            <a:r>
              <a:rPr lang="en-US" b="1" dirty="0" smtClean="0"/>
              <a:t>6. </a:t>
            </a:r>
            <a:r>
              <a:rPr lang="en-US" dirty="0" smtClean="0"/>
              <a:t>Number of students in a class of 35 who turn in a term paper before the due date. </a:t>
            </a:r>
          </a:p>
          <a:p>
            <a:pPr>
              <a:buNone/>
            </a:pPr>
            <a:r>
              <a:rPr lang="en-US" b="1" dirty="0" smtClean="0"/>
              <a:t>7. </a:t>
            </a:r>
            <a:r>
              <a:rPr lang="en-US" dirty="0" smtClean="0"/>
              <a:t>Gender of the next baby born at a particular hospital. </a:t>
            </a:r>
          </a:p>
          <a:p>
            <a:pPr>
              <a:buNone/>
            </a:pPr>
            <a:r>
              <a:rPr lang="en-US" b="1" dirty="0" smtClean="0"/>
              <a:t>8. </a:t>
            </a:r>
            <a:r>
              <a:rPr lang="en-US" dirty="0" smtClean="0"/>
              <a:t>Amount of fluid (oz) dispensed by a machine used to fill bottles with soda. </a:t>
            </a:r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dirty="0" smtClean="0"/>
              <a:t>Thickness of the gelatin coating of a Vitamin C capsule</a:t>
            </a:r>
          </a:p>
          <a:p>
            <a:pPr>
              <a:buNone/>
            </a:pPr>
            <a:r>
              <a:rPr lang="en-US" b="1" dirty="0" smtClean="0"/>
              <a:t>10. </a:t>
            </a:r>
            <a:r>
              <a:rPr lang="en-US" dirty="0" smtClean="0"/>
              <a:t>Brand of computer purchased by a customer</a:t>
            </a:r>
          </a:p>
          <a:p>
            <a:pPr>
              <a:buNone/>
            </a:pPr>
            <a:r>
              <a:rPr lang="en-US" b="1" dirty="0" smtClean="0"/>
              <a:t>11. </a:t>
            </a:r>
            <a:r>
              <a:rPr lang="en-US" dirty="0" smtClean="0"/>
              <a:t>State of birth for someone born in the United States.</a:t>
            </a:r>
          </a:p>
          <a:p>
            <a:pPr>
              <a:buNone/>
            </a:pPr>
            <a:r>
              <a:rPr lang="en-US" b="1" dirty="0" smtClean="0"/>
              <a:t>12. </a:t>
            </a:r>
            <a:r>
              <a:rPr lang="en-US" dirty="0" smtClean="0"/>
              <a:t>Price of a textbook </a:t>
            </a:r>
          </a:p>
          <a:p>
            <a:pPr>
              <a:buNone/>
            </a:pPr>
            <a:r>
              <a:rPr lang="en-US" b="1" dirty="0" smtClean="0"/>
              <a:t>13. </a:t>
            </a:r>
            <a:r>
              <a:rPr lang="en-US" dirty="0" smtClean="0"/>
              <a:t>The phone numbers of everyone in this class. </a:t>
            </a:r>
          </a:p>
          <a:p>
            <a:pPr>
              <a:buNone/>
            </a:pPr>
            <a:r>
              <a:rPr lang="en-US" b="1" dirty="0" smtClean="0"/>
              <a:t>14. </a:t>
            </a:r>
            <a:r>
              <a:rPr lang="en-US" dirty="0" smtClean="0"/>
              <a:t>Actual weight of coffee in a one pound can.</a:t>
            </a:r>
          </a:p>
          <a:p>
            <a:pPr>
              <a:buNone/>
            </a:pPr>
            <a:r>
              <a:rPr lang="en-US" b="1" dirty="0" smtClean="0"/>
              <a:t>15. </a:t>
            </a:r>
            <a:r>
              <a:rPr lang="en-US" dirty="0" smtClean="0"/>
              <a:t>The length of a rattlesnake.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Two ways to describe data</a:t>
            </a:r>
            <a:r>
              <a:rPr lang="en-US" dirty="0" smtClean="0"/>
              <a:t>:</a:t>
            </a:r>
          </a:p>
          <a:p>
            <a:r>
              <a:rPr lang="en-US" dirty="0" smtClean="0"/>
              <a:t>Graphically</a:t>
            </a:r>
          </a:p>
          <a:p>
            <a:endParaRPr lang="en-US" dirty="0" smtClean="0"/>
          </a:p>
          <a:p>
            <a:r>
              <a:rPr lang="en-US" dirty="0" smtClean="0"/>
              <a:t>Numerically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64" name="Picture 4" descr="http://4.bp.blogspot.com/_l4cYKZ_003s/TMrKNcCVI3I/AAAAAAAAAGA/toBkIeuw9Zo/s1600/boxplot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648200"/>
            <a:ext cx="4572000" cy="1937612"/>
          </a:xfrm>
          <a:prstGeom prst="rect">
            <a:avLst/>
          </a:prstGeom>
          <a:noFill/>
        </p:spPr>
      </p:pic>
      <p:sp>
        <p:nvSpPr>
          <p:cNvPr id="1229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1295400" y="838200"/>
            <a:ext cx="6324600" cy="4983163"/>
          </a:xfrm>
        </p:spPr>
        <p:txBody>
          <a:bodyPr numCol="2"/>
          <a:lstStyle/>
          <a:p>
            <a:pPr eaLnBrk="1" hangingPunct="1">
              <a:buFontTx/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/>
            <a:r>
              <a:rPr lang="en-US" dirty="0" err="1" smtClean="0"/>
              <a:t>Dotplot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Histogram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Boxplot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Describing Data Graphically</a:t>
            </a:r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05200" y="3124200"/>
            <a:ext cx="2170445" cy="14827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94" name="Picture 10" descr="http://www.icoachmath.com/image_md/Dot%20plot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1524000"/>
            <a:ext cx="2230428" cy="12821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4417</TotalTime>
  <Words>477</Words>
  <Application>Microsoft Office PowerPoint</Application>
  <PresentationFormat>On-screen Show (4:3)</PresentationFormat>
  <Paragraphs>81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Common Core Math I Unit 1 Day 1 One-Variable Statistics</vt:lpstr>
      <vt:lpstr>Two Main Uses of Statistics</vt:lpstr>
      <vt:lpstr>Definitions</vt:lpstr>
      <vt:lpstr>Types of Variables</vt:lpstr>
      <vt:lpstr>What type is it?</vt:lpstr>
      <vt:lpstr>Categorical or Quantitative Data?</vt:lpstr>
      <vt:lpstr>Slide 7</vt:lpstr>
      <vt:lpstr>Describing Data</vt:lpstr>
      <vt:lpstr>Describing Data Graphically</vt:lpstr>
      <vt:lpstr>Describing Data Numerically</vt:lpstr>
      <vt:lpstr>Measures of Center</vt:lpstr>
      <vt:lpstr>Measures of Spread</vt:lpstr>
    </vt:vector>
  </TitlesOfParts>
  <Company>Wake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10:  Statistics</dc:title>
  <dc:creator>Sonia_dupree</dc:creator>
  <cp:lastModifiedBy>kpetway</cp:lastModifiedBy>
  <cp:revision>56</cp:revision>
  <dcterms:created xsi:type="dcterms:W3CDTF">2009-07-07T17:25:00Z</dcterms:created>
  <dcterms:modified xsi:type="dcterms:W3CDTF">2012-08-23T13:54:52Z</dcterms:modified>
</cp:coreProperties>
</file>