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 varScale="1">
        <p:scale>
          <a:sx n="81" d="100"/>
          <a:sy n="81" d="100"/>
        </p:scale>
        <p:origin x="112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52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bg>
      <p:bgPr>
        <a:gradFill flip="none" rotWithShape="1">
          <a:gsLst>
            <a:gs pos="0">
              <a:srgbClr val="FFFFFF"/>
            </a:gs>
            <a:gs pos="100000">
              <a:srgbClr val="F6F6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8457759" y="6499383"/>
            <a:ext cx="84773" cy="84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929292"/>
          </a:solidFill>
          <a:ln w="12700">
            <a:round/>
          </a:ln>
        </p:spPr>
        <p:txBody>
          <a:bodyPr lIns="0" tIns="0" rIns="0" bIns="0"/>
          <a:lstStyle/>
          <a:p>
            <a:pPr lvl="0" algn="l" defTabSz="642915">
              <a:defRPr sz="2400">
                <a:solidFill>
                  <a:srgbClr val="000000"/>
                </a:solidFill>
                <a:uFill>
                  <a:solidFill/>
                </a:uFill>
                <a:latin typeface="ArialUnicodeMS"/>
                <a:ea typeface="ArialUnicodeMS"/>
                <a:cs typeface="ArialUnicodeMS"/>
                <a:sym typeface="ArialUnicodeMS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569119" y="6499383"/>
            <a:ext cx="84773" cy="84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929292"/>
          </a:solidFill>
          <a:ln w="12700">
            <a:round/>
          </a:ln>
        </p:spPr>
        <p:txBody>
          <a:bodyPr lIns="0" tIns="0" rIns="0" bIns="0"/>
          <a:lstStyle/>
          <a:p>
            <a:pPr lvl="0" algn="l" defTabSz="642915">
              <a:defRPr sz="2400">
                <a:solidFill>
                  <a:srgbClr val="000000"/>
                </a:solidFill>
                <a:uFill>
                  <a:solidFill/>
                </a:uFill>
                <a:latin typeface="ArialUnicodeMS"/>
                <a:ea typeface="ArialUnicodeMS"/>
                <a:cs typeface="ArialUnicodeMS"/>
                <a:sym typeface="ArialUnicodeMS"/>
              </a:defRPr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8543278" y="6495058"/>
            <a:ext cx="240417" cy="211535"/>
          </a:xfrm>
          <a:prstGeom prst="rect">
            <a:avLst/>
          </a:prstGeom>
          <a:ln>
            <a:round/>
          </a:ln>
        </p:spPr>
        <p:txBody>
          <a:bodyPr lIns="25399" tIns="25399" rIns="25399" bIns="25399" anchor="ctr"/>
          <a:lstStyle>
            <a:lvl1pPr algn="l" defTabSz="642915">
              <a:defRPr sz="1100">
                <a:solidFill>
                  <a:srgbClr val="6C6C6C"/>
                </a:solidFill>
                <a:uFill>
                  <a:solidFill>
                    <a:srgbClr val="6C6C6C"/>
                  </a:solidFill>
                </a:uFill>
                <a:latin typeface="ArialUnicodeMS"/>
                <a:ea typeface="ArialUnicodeMS"/>
                <a:cs typeface="ArialUnicodeMS"/>
                <a:sym typeface="ArialUnicodeMS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92076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7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9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8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3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2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29A10-A89B-4259-9AAB-FF71A97EE2C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F6578-D889-46A1-B599-14E09C85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6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61" y="16565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Math Journal </a:t>
            </a:r>
            <a:r>
              <a:rPr lang="en-US" dirty="0" smtClean="0"/>
              <a:t>1-24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3826" y="656327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Simplify and solve.</a:t>
                </a: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=16          2.   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+23 =8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−10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656327"/>
                <a:ext cx="8229600" cy="4525963"/>
              </a:xfrm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64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8457759" y="6499383"/>
            <a:ext cx="84773" cy="84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929292"/>
          </a:solidFill>
          <a:ln w="12700">
            <a:round/>
          </a:ln>
        </p:spPr>
        <p:txBody>
          <a:bodyPr lIns="0" tIns="0" rIns="0" bIns="0"/>
          <a:lstStyle/>
          <a:p>
            <a:pPr defTabSz="642915">
              <a:defRPr sz="2400">
                <a:solidFill>
                  <a:srgbClr val="000000"/>
                </a:solidFill>
                <a:uFill>
                  <a:solidFill/>
                </a:uFill>
                <a:latin typeface="ArialUnicodeMS"/>
                <a:ea typeface="ArialUnicodeMS"/>
                <a:cs typeface="ArialUnicodeMS"/>
                <a:sym typeface="ArialUnicodeMS"/>
              </a:defRPr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569119" y="6499383"/>
            <a:ext cx="84773" cy="84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929292"/>
          </a:solidFill>
          <a:ln w="12700">
            <a:round/>
          </a:ln>
        </p:spPr>
        <p:txBody>
          <a:bodyPr lIns="0" tIns="0" rIns="0" bIns="0"/>
          <a:lstStyle/>
          <a:p>
            <a:pPr defTabSz="642915">
              <a:defRPr sz="2400">
                <a:solidFill>
                  <a:srgbClr val="000000"/>
                </a:solidFill>
                <a:uFill>
                  <a:solidFill/>
                </a:uFill>
                <a:latin typeface="ArialUnicodeMS"/>
                <a:ea typeface="ArialUnicodeMS"/>
                <a:cs typeface="ArialUnicodeMS"/>
                <a:sym typeface="ArialUnicodeMS"/>
              </a:defRPr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107950" y="43458"/>
            <a:ext cx="8928101" cy="385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798" tIns="50798" rIns="50798" bIns="50798">
            <a:spAutoFit/>
          </a:bodyPr>
          <a:lstStyle/>
          <a:p>
            <a:pPr marL="269667" marR="28573" indent="-24109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24242"/>
                </a:solidFill>
                <a:uFill>
                  <a:solidFill/>
                </a:uFill>
              </a:rPr>
              <a:t>Example 3: Solve the equations.</a:t>
            </a:r>
          </a:p>
          <a:p>
            <a:pPr marL="269667" marR="28573" indent="-24109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24242"/>
                </a:solidFill>
                <a:uFill>
                  <a:solidFill/>
                </a:uFill>
              </a:rPr>
              <a:t>a)		4x + 3 = 11			b)		-2x – 15 = -41</a:t>
            </a:r>
          </a:p>
          <a:p>
            <a:pPr marL="269667" marR="28573" indent="-24109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 u="sng">
              <a:solidFill>
                <a:srgbClr val="424242"/>
              </a:solidFill>
              <a:uFill>
                <a:solidFill/>
              </a:uFill>
            </a:endParaRPr>
          </a:p>
          <a:p>
            <a:pPr marL="269667" marR="28573" indent="-24109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 u="sng">
              <a:solidFill>
                <a:srgbClr val="424242"/>
              </a:solidFill>
              <a:uFill>
                <a:solidFill/>
              </a:uFill>
            </a:endParaRPr>
          </a:p>
          <a:p>
            <a:pPr marL="269667" marR="28573" indent="-24109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 u="sng">
              <a:solidFill>
                <a:srgbClr val="424242"/>
              </a:solidFill>
              <a:uFill>
                <a:solidFill/>
              </a:uFill>
            </a:endParaRPr>
          </a:p>
          <a:p>
            <a:pPr marL="269667" marR="28573" indent="-24109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 u="sng">
              <a:solidFill>
                <a:srgbClr val="424242"/>
              </a:solidFill>
              <a:uFill>
                <a:solidFill/>
              </a:uFill>
            </a:endParaRPr>
          </a:p>
          <a:p>
            <a:pPr marL="269667" marR="28573" indent="-24109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24242"/>
                </a:solidFill>
                <a:uFill>
                  <a:solidFill/>
                </a:uFill>
              </a:rPr>
              <a:t>c)							d)	</a:t>
            </a:r>
          </a:p>
        </p:txBody>
      </p:sp>
      <p:sp>
        <p:nvSpPr>
          <p:cNvPr id="188" name="Shape 188"/>
          <p:cNvSpPr/>
          <p:nvPr/>
        </p:nvSpPr>
        <p:spPr>
          <a:xfrm>
            <a:off x="1818450" y="1057275"/>
            <a:ext cx="55900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- 3</a:t>
            </a:r>
          </a:p>
        </p:txBody>
      </p:sp>
      <p:sp>
        <p:nvSpPr>
          <p:cNvPr id="189" name="Shape 189"/>
          <p:cNvSpPr/>
          <p:nvPr/>
        </p:nvSpPr>
        <p:spPr>
          <a:xfrm>
            <a:off x="2630820" y="1057275"/>
            <a:ext cx="55900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- 3</a:t>
            </a:r>
          </a:p>
        </p:txBody>
      </p:sp>
      <p:grpSp>
        <p:nvGrpSpPr>
          <p:cNvPr id="194" name="Group 194"/>
          <p:cNvGrpSpPr/>
          <p:nvPr/>
        </p:nvGrpSpPr>
        <p:grpSpPr>
          <a:xfrm>
            <a:off x="1473200" y="1550987"/>
            <a:ext cx="1828802" cy="582275"/>
            <a:chOff x="0" y="0"/>
            <a:chExt cx="2600961" cy="828123"/>
          </a:xfrm>
        </p:grpSpPr>
        <p:sp>
          <p:nvSpPr>
            <p:cNvPr id="190" name="Shape 190"/>
            <p:cNvSpPr/>
            <p:nvPr/>
          </p:nvSpPr>
          <p:spPr>
            <a:xfrm>
              <a:off x="0" y="0"/>
              <a:ext cx="2600961" cy="2258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193" name="Group 193"/>
            <p:cNvGrpSpPr/>
            <p:nvPr/>
          </p:nvGrpSpPr>
          <p:grpSpPr>
            <a:xfrm>
              <a:off x="558715" y="29682"/>
              <a:ext cx="1587968" cy="798441"/>
              <a:chOff x="139700" y="36124"/>
              <a:chExt cx="1587967" cy="798440"/>
            </a:xfrm>
          </p:grpSpPr>
          <p:sp>
            <p:nvSpPr>
              <p:cNvPr id="191" name="Shape 191"/>
              <p:cNvSpPr/>
              <p:nvPr/>
            </p:nvSpPr>
            <p:spPr>
              <a:xfrm>
                <a:off x="139700" y="36124"/>
                <a:ext cx="787044" cy="7984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424242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4x</a:t>
                </a:r>
              </a:p>
            </p:txBody>
          </p:sp>
          <p:sp>
            <p:nvSpPr>
              <p:cNvPr id="192" name="Shape 192"/>
              <p:cNvSpPr/>
              <p:nvPr/>
            </p:nvSpPr>
            <p:spPr>
              <a:xfrm>
                <a:off x="796995" y="36124"/>
                <a:ext cx="930672" cy="798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424242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= 8</a:t>
                </a:r>
              </a:p>
            </p:txBody>
          </p:sp>
        </p:grpSp>
      </p:grpSp>
      <p:grpSp>
        <p:nvGrpSpPr>
          <p:cNvPr id="197" name="Group 197"/>
          <p:cNvGrpSpPr/>
          <p:nvPr/>
        </p:nvGrpSpPr>
        <p:grpSpPr>
          <a:xfrm>
            <a:off x="2068211" y="2542048"/>
            <a:ext cx="927430" cy="561405"/>
            <a:chOff x="0" y="0"/>
            <a:chExt cx="1319010" cy="798441"/>
          </a:xfrm>
        </p:grpSpPr>
        <p:sp>
          <p:nvSpPr>
            <p:cNvPr id="195" name="Shape 195"/>
            <p:cNvSpPr/>
            <p:nvPr/>
          </p:nvSpPr>
          <p:spPr>
            <a:xfrm>
              <a:off x="0" y="0"/>
              <a:ext cx="538543" cy="798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72248" tIns="72248" rIns="72248" bIns="72248" numCol="1" anchor="t">
              <a:sp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941751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x</a:t>
              </a:r>
            </a:p>
          </p:txBody>
        </p:sp>
        <p:sp>
          <p:nvSpPr>
            <p:cNvPr id="196" name="Shape 196"/>
            <p:cNvSpPr/>
            <p:nvPr/>
          </p:nvSpPr>
          <p:spPr>
            <a:xfrm>
              <a:off x="388337" y="0"/>
              <a:ext cx="930673" cy="798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72248" tIns="72248" rIns="72248" bIns="72248" numCol="1" anchor="t">
              <a:sp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941751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= 2</a:t>
              </a:r>
            </a:p>
          </p:txBody>
        </p:sp>
      </p:grpSp>
      <p:sp>
        <p:nvSpPr>
          <p:cNvPr id="198" name="Shape 198"/>
          <p:cNvSpPr/>
          <p:nvPr/>
        </p:nvSpPr>
        <p:spPr>
          <a:xfrm>
            <a:off x="6417192" y="1036407"/>
            <a:ext cx="785789" cy="518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+ 15</a:t>
            </a:r>
          </a:p>
        </p:txBody>
      </p:sp>
      <p:sp>
        <p:nvSpPr>
          <p:cNvPr id="199" name="Shape 199"/>
          <p:cNvSpPr/>
          <p:nvPr/>
        </p:nvSpPr>
        <p:spPr>
          <a:xfrm>
            <a:off x="7285660" y="1049635"/>
            <a:ext cx="785789" cy="518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+ 15</a:t>
            </a:r>
          </a:p>
        </p:txBody>
      </p:sp>
      <p:grpSp>
        <p:nvGrpSpPr>
          <p:cNvPr id="204" name="Group 204"/>
          <p:cNvGrpSpPr/>
          <p:nvPr/>
        </p:nvGrpSpPr>
        <p:grpSpPr>
          <a:xfrm>
            <a:off x="6411597" y="1551054"/>
            <a:ext cx="1828802" cy="574867"/>
            <a:chOff x="0" y="0"/>
            <a:chExt cx="2600961" cy="817585"/>
          </a:xfrm>
        </p:grpSpPr>
        <p:sp>
          <p:nvSpPr>
            <p:cNvPr id="200" name="Shape 200"/>
            <p:cNvSpPr/>
            <p:nvPr/>
          </p:nvSpPr>
          <p:spPr>
            <a:xfrm>
              <a:off x="0" y="0"/>
              <a:ext cx="2600961" cy="2258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203" name="Group 203"/>
            <p:cNvGrpSpPr/>
            <p:nvPr/>
          </p:nvGrpSpPr>
          <p:grpSpPr>
            <a:xfrm>
              <a:off x="184786" y="19144"/>
              <a:ext cx="2125544" cy="798441"/>
              <a:chOff x="287832" y="-1"/>
              <a:chExt cx="2125543" cy="798440"/>
            </a:xfrm>
          </p:grpSpPr>
          <p:sp>
            <p:nvSpPr>
              <p:cNvPr id="201" name="Shape 201"/>
              <p:cNvSpPr/>
              <p:nvPr/>
            </p:nvSpPr>
            <p:spPr>
              <a:xfrm>
                <a:off x="287832" y="-1"/>
                <a:ext cx="937512" cy="7984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424242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-2x</a:t>
                </a:r>
              </a:p>
            </p:txBody>
          </p:sp>
          <p:sp>
            <p:nvSpPr>
              <p:cNvPr id="202" name="Shape 202"/>
              <p:cNvSpPr/>
              <p:nvPr/>
            </p:nvSpPr>
            <p:spPr>
              <a:xfrm>
                <a:off x="1083733" y="0"/>
                <a:ext cx="1329642" cy="7984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424242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= -26</a:t>
                </a:r>
              </a:p>
            </p:txBody>
          </p:sp>
        </p:grpSp>
      </p:grpSp>
      <p:sp>
        <p:nvSpPr>
          <p:cNvPr id="205" name="Shape 205"/>
          <p:cNvSpPr/>
          <p:nvPr/>
        </p:nvSpPr>
        <p:spPr>
          <a:xfrm>
            <a:off x="2021788" y="4043362"/>
            <a:ext cx="55900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- 7</a:t>
            </a:r>
          </a:p>
        </p:txBody>
      </p:sp>
      <p:sp>
        <p:nvSpPr>
          <p:cNvPr id="206" name="Shape 206"/>
          <p:cNvSpPr/>
          <p:nvPr/>
        </p:nvSpPr>
        <p:spPr>
          <a:xfrm>
            <a:off x="2761891" y="4046636"/>
            <a:ext cx="55900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- 7</a:t>
            </a:r>
          </a:p>
        </p:txBody>
      </p:sp>
      <p:grpSp>
        <p:nvGrpSpPr>
          <p:cNvPr id="209" name="Group 209"/>
          <p:cNvGrpSpPr/>
          <p:nvPr/>
        </p:nvGrpSpPr>
        <p:grpSpPr>
          <a:xfrm>
            <a:off x="2246392" y="5559303"/>
            <a:ext cx="1182556" cy="561405"/>
            <a:chOff x="0" y="0"/>
            <a:chExt cx="1681856" cy="798441"/>
          </a:xfrm>
        </p:grpSpPr>
        <p:sp>
          <p:nvSpPr>
            <p:cNvPr id="207" name="Shape 207"/>
            <p:cNvSpPr/>
            <p:nvPr/>
          </p:nvSpPr>
          <p:spPr>
            <a:xfrm>
              <a:off x="0" y="0"/>
              <a:ext cx="538542" cy="798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72248" tIns="72248" rIns="72248" bIns="72248" numCol="1" anchor="t">
              <a:sp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941751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x</a:t>
              </a:r>
            </a:p>
          </p:txBody>
        </p:sp>
        <p:sp>
          <p:nvSpPr>
            <p:cNvPr id="208" name="Shape 208"/>
            <p:cNvSpPr/>
            <p:nvPr/>
          </p:nvSpPr>
          <p:spPr>
            <a:xfrm>
              <a:off x="352213" y="0"/>
              <a:ext cx="1329643" cy="798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72248" tIns="72248" rIns="72248" bIns="72248" numCol="1" anchor="t">
              <a:sp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941751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= -72</a:t>
              </a:r>
            </a:p>
          </p:txBody>
        </p:sp>
      </p:grpSp>
      <p:sp>
        <p:nvSpPr>
          <p:cNvPr id="210" name="Shape 210"/>
          <p:cNvSpPr/>
          <p:nvPr/>
        </p:nvSpPr>
        <p:spPr>
          <a:xfrm>
            <a:off x="6969343" y="4012789"/>
            <a:ext cx="611061" cy="518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+ 9</a:t>
            </a:r>
          </a:p>
        </p:txBody>
      </p:sp>
      <p:sp>
        <p:nvSpPr>
          <p:cNvPr id="211" name="Shape 211"/>
          <p:cNvSpPr/>
          <p:nvPr/>
        </p:nvSpPr>
        <p:spPr>
          <a:xfrm>
            <a:off x="7704411" y="4012789"/>
            <a:ext cx="611061" cy="518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+ 9</a:t>
            </a:r>
          </a:p>
        </p:txBody>
      </p:sp>
      <p:grpSp>
        <p:nvGrpSpPr>
          <p:cNvPr id="214" name="Group 214"/>
          <p:cNvGrpSpPr/>
          <p:nvPr/>
        </p:nvGrpSpPr>
        <p:grpSpPr>
          <a:xfrm>
            <a:off x="7155233" y="5592146"/>
            <a:ext cx="1233356" cy="574105"/>
            <a:chOff x="0" y="0"/>
            <a:chExt cx="1754105" cy="816504"/>
          </a:xfrm>
        </p:grpSpPr>
        <p:sp>
          <p:nvSpPr>
            <p:cNvPr id="212" name="Shape 212"/>
            <p:cNvSpPr/>
            <p:nvPr/>
          </p:nvSpPr>
          <p:spPr>
            <a:xfrm>
              <a:off x="0" y="18062"/>
              <a:ext cx="538543" cy="798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72248" tIns="72248" rIns="72248" bIns="72248" numCol="1" anchor="t">
              <a:sp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941751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x</a:t>
              </a:r>
            </a:p>
          </p:txBody>
        </p:sp>
        <p:sp>
          <p:nvSpPr>
            <p:cNvPr id="213" name="Shape 213"/>
            <p:cNvSpPr/>
            <p:nvPr/>
          </p:nvSpPr>
          <p:spPr>
            <a:xfrm>
              <a:off x="424462" y="0"/>
              <a:ext cx="1329643" cy="798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72248" tIns="72248" rIns="72248" bIns="72248" numCol="1" anchor="t">
              <a:sp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941751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= -40</a:t>
              </a:r>
            </a:p>
          </p:txBody>
        </p:sp>
      </p:grpSp>
      <p:grpSp>
        <p:nvGrpSpPr>
          <p:cNvPr id="217" name="Group 217"/>
          <p:cNvGrpSpPr/>
          <p:nvPr/>
        </p:nvGrpSpPr>
        <p:grpSpPr>
          <a:xfrm>
            <a:off x="6766151" y="2537172"/>
            <a:ext cx="1127557" cy="561405"/>
            <a:chOff x="0" y="0"/>
            <a:chExt cx="1603636" cy="798441"/>
          </a:xfrm>
        </p:grpSpPr>
        <p:sp>
          <p:nvSpPr>
            <p:cNvPr id="215" name="Shape 215"/>
            <p:cNvSpPr/>
            <p:nvPr/>
          </p:nvSpPr>
          <p:spPr>
            <a:xfrm>
              <a:off x="0" y="0"/>
              <a:ext cx="538543" cy="798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72248" tIns="72248" rIns="72248" bIns="72248" numCol="1" anchor="t">
              <a:sp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941751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x</a:t>
              </a:r>
            </a:p>
          </p:txBody>
        </p:sp>
        <p:sp>
          <p:nvSpPr>
            <p:cNvPr id="216" name="Shape 216"/>
            <p:cNvSpPr/>
            <p:nvPr/>
          </p:nvSpPr>
          <p:spPr>
            <a:xfrm>
              <a:off x="424462" y="0"/>
              <a:ext cx="1179174" cy="798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72248" tIns="72248" rIns="72248" bIns="72248" numCol="1" anchor="t">
              <a:sp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941751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= 13</a:t>
              </a:r>
            </a:p>
          </p:txBody>
        </p:sp>
      </p:grpSp>
      <p:sp>
        <p:nvSpPr>
          <p:cNvPr id="218" name="Shape 218"/>
          <p:cNvSpPr/>
          <p:nvPr/>
        </p:nvSpPr>
        <p:spPr>
          <a:xfrm>
            <a:off x="1328025" y="4797615"/>
            <a:ext cx="5990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4 · </a:t>
            </a:r>
          </a:p>
        </p:txBody>
      </p:sp>
      <p:sp>
        <p:nvSpPr>
          <p:cNvPr id="219" name="Shape 219"/>
          <p:cNvSpPr/>
          <p:nvPr/>
        </p:nvSpPr>
        <p:spPr>
          <a:xfrm>
            <a:off x="3415620" y="4830682"/>
            <a:ext cx="526102" cy="518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· 4</a:t>
            </a:r>
          </a:p>
        </p:txBody>
      </p:sp>
      <p:sp>
        <p:nvSpPr>
          <p:cNvPr id="220" name="Shape 220"/>
          <p:cNvSpPr/>
          <p:nvPr/>
        </p:nvSpPr>
        <p:spPr>
          <a:xfrm>
            <a:off x="5944946" y="4797615"/>
            <a:ext cx="72599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-2 · </a:t>
            </a:r>
          </a:p>
        </p:txBody>
      </p:sp>
      <p:sp>
        <p:nvSpPr>
          <p:cNvPr id="221" name="Shape 221"/>
          <p:cNvSpPr/>
          <p:nvPr/>
        </p:nvSpPr>
        <p:spPr>
          <a:xfrm>
            <a:off x="8327444" y="4830682"/>
            <a:ext cx="63491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· -2</a:t>
            </a:r>
          </a:p>
        </p:txBody>
      </p:sp>
      <p:sp>
        <p:nvSpPr>
          <p:cNvPr id="222" name="Shape 222"/>
          <p:cNvSpPr/>
          <p:nvPr/>
        </p:nvSpPr>
        <p:spPr>
          <a:xfrm>
            <a:off x="2501484" y="749300"/>
            <a:ext cx="5309" cy="2366815"/>
          </a:xfrm>
          <a:prstGeom prst="line">
            <a:avLst/>
          </a:prstGeom>
          <a:ln w="12700">
            <a:solidFill>
              <a:srgbClr val="424242"/>
            </a:solidFill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7273211" y="727214"/>
            <a:ext cx="5309" cy="2366814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2669037" y="3589655"/>
            <a:ext cx="4615" cy="3002756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227" name="Group 227"/>
          <p:cNvGrpSpPr/>
          <p:nvPr/>
        </p:nvGrpSpPr>
        <p:grpSpPr>
          <a:xfrm>
            <a:off x="1869354" y="2035712"/>
            <a:ext cx="457201" cy="556221"/>
            <a:chOff x="0" y="0"/>
            <a:chExt cx="650240" cy="791068"/>
          </a:xfrm>
        </p:grpSpPr>
        <p:sp>
          <p:nvSpPr>
            <p:cNvPr id="225" name="Shape 225"/>
            <p:cNvSpPr/>
            <p:nvPr/>
          </p:nvSpPr>
          <p:spPr>
            <a:xfrm>
              <a:off x="0" y="0"/>
              <a:ext cx="650241" cy="225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79022" y="49671"/>
              <a:ext cx="461388" cy="7413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72248" tIns="72248" rIns="72248" bIns="72248" numCol="1" anchor="t">
              <a:no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424242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4</a:t>
              </a:r>
            </a:p>
          </p:txBody>
        </p:sp>
      </p:grpSp>
      <p:grpSp>
        <p:nvGrpSpPr>
          <p:cNvPr id="230" name="Group 230"/>
          <p:cNvGrpSpPr/>
          <p:nvPr/>
        </p:nvGrpSpPr>
        <p:grpSpPr>
          <a:xfrm>
            <a:off x="2586171" y="2035712"/>
            <a:ext cx="457201" cy="556221"/>
            <a:chOff x="0" y="0"/>
            <a:chExt cx="650240" cy="791068"/>
          </a:xfrm>
        </p:grpSpPr>
        <p:sp>
          <p:nvSpPr>
            <p:cNvPr id="228" name="Shape 228"/>
            <p:cNvSpPr/>
            <p:nvPr/>
          </p:nvSpPr>
          <p:spPr>
            <a:xfrm>
              <a:off x="0" y="0"/>
              <a:ext cx="650241" cy="225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79022" y="49671"/>
              <a:ext cx="461388" cy="7413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72248" tIns="72248" rIns="72248" bIns="72248" numCol="1" anchor="t">
              <a:no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424242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4</a:t>
              </a:r>
            </a:p>
          </p:txBody>
        </p:sp>
      </p:grpSp>
      <p:grpSp>
        <p:nvGrpSpPr>
          <p:cNvPr id="233" name="Group 233"/>
          <p:cNvGrpSpPr/>
          <p:nvPr/>
        </p:nvGrpSpPr>
        <p:grpSpPr>
          <a:xfrm>
            <a:off x="7498601" y="2034615"/>
            <a:ext cx="465105" cy="556221"/>
            <a:chOff x="0" y="0"/>
            <a:chExt cx="661481" cy="791068"/>
          </a:xfrm>
        </p:grpSpPr>
        <p:sp>
          <p:nvSpPr>
            <p:cNvPr id="231" name="Shape 231"/>
            <p:cNvSpPr/>
            <p:nvPr/>
          </p:nvSpPr>
          <p:spPr>
            <a:xfrm>
              <a:off x="0" y="0"/>
              <a:ext cx="650241" cy="225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2822" y="49671"/>
              <a:ext cx="658660" cy="7413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72248" tIns="72248" rIns="72248" bIns="72248" numCol="1" anchor="t">
              <a:no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424242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-2</a:t>
              </a:r>
            </a:p>
          </p:txBody>
        </p:sp>
      </p:grpSp>
      <p:grpSp>
        <p:nvGrpSpPr>
          <p:cNvPr id="236" name="Group 236"/>
          <p:cNvGrpSpPr/>
          <p:nvPr/>
        </p:nvGrpSpPr>
        <p:grpSpPr>
          <a:xfrm>
            <a:off x="6653154" y="2034615"/>
            <a:ext cx="465105" cy="556221"/>
            <a:chOff x="0" y="0"/>
            <a:chExt cx="661481" cy="791068"/>
          </a:xfrm>
        </p:grpSpPr>
        <p:sp>
          <p:nvSpPr>
            <p:cNvPr id="234" name="Shape 234"/>
            <p:cNvSpPr/>
            <p:nvPr/>
          </p:nvSpPr>
          <p:spPr>
            <a:xfrm>
              <a:off x="0" y="0"/>
              <a:ext cx="650241" cy="225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2822" y="49671"/>
              <a:ext cx="658660" cy="7413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72248" tIns="72248" rIns="72248" bIns="72248" numCol="1" anchor="t">
              <a:no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424242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-2</a:t>
              </a:r>
            </a:p>
          </p:txBody>
        </p:sp>
      </p:grpSp>
      <p:grpSp>
        <p:nvGrpSpPr>
          <p:cNvPr id="241" name="Group 241"/>
          <p:cNvGrpSpPr/>
          <p:nvPr/>
        </p:nvGrpSpPr>
        <p:grpSpPr>
          <a:xfrm>
            <a:off x="1411971" y="3278164"/>
            <a:ext cx="1872231" cy="1012154"/>
            <a:chOff x="0" y="-26105"/>
            <a:chExt cx="2662726" cy="1439507"/>
          </a:xfrm>
        </p:grpSpPr>
        <p:sp>
          <p:nvSpPr>
            <p:cNvPr id="237" name="Shape 237"/>
            <p:cNvSpPr/>
            <p:nvPr/>
          </p:nvSpPr>
          <p:spPr>
            <a:xfrm>
              <a:off x="189650" y="-26105"/>
              <a:ext cx="360212" cy="736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900">
                  <a:solidFill>
                    <a:srgbClr val="424242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/>
                <a:t>x</a:t>
              </a:r>
            </a:p>
          </p:txBody>
        </p:sp>
        <p:sp>
          <p:nvSpPr>
            <p:cNvPr id="238" name="Shape 238"/>
            <p:cNvSpPr/>
            <p:nvPr/>
          </p:nvSpPr>
          <p:spPr>
            <a:xfrm>
              <a:off x="185194" y="676562"/>
              <a:ext cx="394410" cy="736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900">
                  <a:solidFill>
                    <a:srgbClr val="424242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/>
                <a:t>4</a:t>
              </a:r>
            </a:p>
          </p:txBody>
        </p:sp>
        <p:sp>
          <p:nvSpPr>
            <p:cNvPr id="239" name="Shape 239"/>
            <p:cNvSpPr/>
            <p:nvPr/>
          </p:nvSpPr>
          <p:spPr>
            <a:xfrm>
              <a:off x="681558" y="328911"/>
              <a:ext cx="1981168" cy="736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900">
                  <a:solidFill>
                    <a:srgbClr val="424242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/>
                <a:t> + 7 = -11</a:t>
              </a:r>
            </a:p>
          </p:txBody>
        </p:sp>
        <p:sp>
          <p:nvSpPr>
            <p:cNvPr id="240" name="Shape 240"/>
            <p:cNvSpPr/>
            <p:nvPr/>
          </p:nvSpPr>
          <p:spPr>
            <a:xfrm>
              <a:off x="0" y="735431"/>
              <a:ext cx="650240" cy="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000">
                  <a:effectLst>
                    <a:outerShdw blurRad="25400" dist="25400" dir="2388334" rotWithShape="0">
                      <a:srgbClr val="000000">
                        <a:alpha val="7931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48" name="Group 248"/>
          <p:cNvGrpSpPr/>
          <p:nvPr/>
        </p:nvGrpSpPr>
        <p:grpSpPr>
          <a:xfrm>
            <a:off x="1492095" y="4551889"/>
            <a:ext cx="1835722" cy="1012154"/>
            <a:chOff x="0" y="-26105"/>
            <a:chExt cx="2610804" cy="1439508"/>
          </a:xfrm>
        </p:grpSpPr>
        <p:sp>
          <p:nvSpPr>
            <p:cNvPr id="242" name="Shape 242"/>
            <p:cNvSpPr/>
            <p:nvPr/>
          </p:nvSpPr>
          <p:spPr>
            <a:xfrm>
              <a:off x="0" y="15140"/>
              <a:ext cx="2600961" cy="225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247" name="Group 247"/>
            <p:cNvGrpSpPr/>
            <p:nvPr/>
          </p:nvGrpSpPr>
          <p:grpSpPr>
            <a:xfrm>
              <a:off x="698553" y="-26105"/>
              <a:ext cx="1912251" cy="1439508"/>
              <a:chOff x="0" y="-26105"/>
              <a:chExt cx="1912250" cy="1439507"/>
            </a:xfrm>
          </p:grpSpPr>
          <p:sp>
            <p:nvSpPr>
              <p:cNvPr id="243" name="Shape 243"/>
              <p:cNvSpPr/>
              <p:nvPr/>
            </p:nvSpPr>
            <p:spPr>
              <a:xfrm>
                <a:off x="189650" y="-26105"/>
                <a:ext cx="360212" cy="7368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900">
                    <a:solidFill>
                      <a:srgbClr val="424242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700"/>
                  <a:t>x</a:t>
                </a:r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185195" y="676562"/>
                <a:ext cx="394410" cy="736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900">
                    <a:solidFill>
                      <a:srgbClr val="424242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700"/>
                  <a:t>4</a:t>
                </a:r>
              </a:p>
            </p:txBody>
          </p:sp>
          <p:sp>
            <p:nvSpPr>
              <p:cNvPr id="245" name="Shape 245"/>
              <p:cNvSpPr/>
              <p:nvPr/>
            </p:nvSpPr>
            <p:spPr>
              <a:xfrm>
                <a:off x="649227" y="367011"/>
                <a:ext cx="1263023" cy="736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900">
                    <a:solidFill>
                      <a:srgbClr val="424242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700"/>
                  <a:t> = -18</a:t>
                </a:r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0" y="735431"/>
                <a:ext cx="650240" cy="1"/>
              </a:xfrm>
              <a:prstGeom prst="line">
                <a:avLst/>
              </a:prstGeom>
              <a:noFill/>
              <a:ln w="38100" cap="flat">
                <a:solidFill>
                  <a:srgbClr val="42424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000">
                    <a:effectLst>
                      <a:outerShdw blurRad="25400" dist="25400" dir="2388334" rotWithShape="0">
                        <a:srgbClr val="000000">
                          <a:alpha val="7931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  <p:grpSp>
        <p:nvGrpSpPr>
          <p:cNvPr id="255" name="Group 255"/>
          <p:cNvGrpSpPr/>
          <p:nvPr/>
        </p:nvGrpSpPr>
        <p:grpSpPr>
          <a:xfrm>
            <a:off x="5959725" y="3164240"/>
            <a:ext cx="2186338" cy="1012154"/>
            <a:chOff x="0" y="-26105"/>
            <a:chExt cx="3109458" cy="1439508"/>
          </a:xfrm>
        </p:grpSpPr>
        <p:grpSp>
          <p:nvGrpSpPr>
            <p:cNvPr id="253" name="Group 253"/>
            <p:cNvGrpSpPr/>
            <p:nvPr/>
          </p:nvGrpSpPr>
          <p:grpSpPr>
            <a:xfrm>
              <a:off x="392196" y="-26105"/>
              <a:ext cx="2717262" cy="1439508"/>
              <a:chOff x="0" y="-26105"/>
              <a:chExt cx="2717260" cy="1439507"/>
            </a:xfrm>
          </p:grpSpPr>
          <p:sp>
            <p:nvSpPr>
              <p:cNvPr id="249" name="Shape 249"/>
              <p:cNvSpPr/>
              <p:nvPr/>
            </p:nvSpPr>
            <p:spPr>
              <a:xfrm>
                <a:off x="185194" y="-26105"/>
                <a:ext cx="394410" cy="7368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900">
                    <a:solidFill>
                      <a:srgbClr val="424242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700"/>
                  <a:t>1</a:t>
                </a:r>
              </a:p>
            </p:txBody>
          </p:sp>
          <p:sp>
            <p:nvSpPr>
              <p:cNvPr id="250" name="Shape 250"/>
              <p:cNvSpPr/>
              <p:nvPr/>
            </p:nvSpPr>
            <p:spPr>
              <a:xfrm>
                <a:off x="185195" y="676562"/>
                <a:ext cx="394410" cy="736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900">
                    <a:solidFill>
                      <a:srgbClr val="424242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700"/>
                  <a:t>2</a:t>
                </a:r>
              </a:p>
            </p:txBody>
          </p:sp>
          <p:sp>
            <p:nvSpPr>
              <p:cNvPr id="251" name="Shape 251"/>
              <p:cNvSpPr/>
              <p:nvPr/>
            </p:nvSpPr>
            <p:spPr>
              <a:xfrm>
                <a:off x="656298" y="328911"/>
                <a:ext cx="2060962" cy="736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900">
                    <a:solidFill>
                      <a:srgbClr val="424242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700"/>
                  <a:t> x - 9 = 11</a:t>
                </a:r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0" y="735431"/>
                <a:ext cx="650240" cy="1"/>
              </a:xfrm>
              <a:prstGeom prst="line">
                <a:avLst/>
              </a:prstGeom>
              <a:noFill/>
              <a:ln w="38100" cap="flat">
                <a:solidFill>
                  <a:srgbClr val="42424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000">
                    <a:effectLst>
                      <a:outerShdw blurRad="25400" dist="25400" dir="2388334" rotWithShape="0">
                        <a:srgbClr val="000000">
                          <a:alpha val="7931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254" name="Shape 254"/>
            <p:cNvSpPr/>
            <p:nvPr/>
          </p:nvSpPr>
          <p:spPr>
            <a:xfrm>
              <a:off x="0" y="325228"/>
              <a:ext cx="296377" cy="736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900">
                  <a:solidFill>
                    <a:srgbClr val="424242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/>
                <a:t>-</a:t>
              </a:r>
            </a:p>
          </p:txBody>
        </p:sp>
      </p:grpSp>
      <p:sp>
        <p:nvSpPr>
          <p:cNvPr id="256" name="Shape 256"/>
          <p:cNvSpPr/>
          <p:nvPr/>
        </p:nvSpPr>
        <p:spPr>
          <a:xfrm>
            <a:off x="7639549" y="3488134"/>
            <a:ext cx="4615" cy="3002757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265" name="Group 265"/>
          <p:cNvGrpSpPr/>
          <p:nvPr/>
        </p:nvGrpSpPr>
        <p:grpSpPr>
          <a:xfrm>
            <a:off x="6659403" y="4549546"/>
            <a:ext cx="1921751" cy="1012155"/>
            <a:chOff x="-1" y="-26103"/>
            <a:chExt cx="2733157" cy="1439506"/>
          </a:xfrm>
        </p:grpSpPr>
        <p:sp>
          <p:nvSpPr>
            <p:cNvPr id="257" name="Shape 257"/>
            <p:cNvSpPr/>
            <p:nvPr/>
          </p:nvSpPr>
          <p:spPr>
            <a:xfrm>
              <a:off x="132195" y="22707"/>
              <a:ext cx="2600961" cy="2259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264" name="Group 264"/>
            <p:cNvGrpSpPr/>
            <p:nvPr/>
          </p:nvGrpSpPr>
          <p:grpSpPr>
            <a:xfrm>
              <a:off x="-1" y="-26103"/>
              <a:ext cx="2219503" cy="1439506"/>
              <a:chOff x="0" y="-26103"/>
              <a:chExt cx="2219501" cy="1439505"/>
            </a:xfrm>
          </p:grpSpPr>
          <p:grpSp>
            <p:nvGrpSpPr>
              <p:cNvPr id="262" name="Group 262"/>
              <p:cNvGrpSpPr/>
              <p:nvPr/>
            </p:nvGrpSpPr>
            <p:grpSpPr>
              <a:xfrm>
                <a:off x="392196" y="-26103"/>
                <a:ext cx="1827305" cy="1439505"/>
                <a:chOff x="0" y="-26103"/>
                <a:chExt cx="1827303" cy="1439504"/>
              </a:xfrm>
            </p:grpSpPr>
            <p:sp>
              <p:nvSpPr>
                <p:cNvPr id="258" name="Shape 258"/>
                <p:cNvSpPr/>
                <p:nvPr/>
              </p:nvSpPr>
              <p:spPr>
                <a:xfrm>
                  <a:off x="189651" y="-26103"/>
                  <a:ext cx="360211" cy="73683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>
                    <a:defRPr sz="3900">
                      <a:solidFill>
                        <a:srgbClr val="424242"/>
                      </a:solidFill>
                    </a:defRPr>
                  </a:lvl1pPr>
                </a:lstStyle>
                <a:p>
                  <a:pPr lvl="0">
                    <a:defRPr sz="1800">
                      <a:solidFill>
                        <a:srgbClr val="000000"/>
                      </a:solidFill>
                    </a:defRPr>
                  </a:pPr>
                  <a:r>
                    <a:rPr sz="2700"/>
                    <a:t>x</a:t>
                  </a:r>
                </a:p>
              </p:txBody>
            </p:sp>
            <p:sp>
              <p:nvSpPr>
                <p:cNvPr id="259" name="Shape 259"/>
                <p:cNvSpPr/>
                <p:nvPr/>
              </p:nvSpPr>
              <p:spPr>
                <a:xfrm>
                  <a:off x="185194" y="676563"/>
                  <a:ext cx="394410" cy="73683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>
                    <a:defRPr sz="3900">
                      <a:solidFill>
                        <a:srgbClr val="424242"/>
                      </a:solidFill>
                    </a:defRPr>
                  </a:lvl1pPr>
                </a:lstStyle>
                <a:p>
                  <a:pPr lvl="0">
                    <a:defRPr sz="1800">
                      <a:solidFill>
                        <a:srgbClr val="000000"/>
                      </a:solidFill>
                    </a:defRPr>
                  </a:pPr>
                  <a:r>
                    <a:rPr sz="2700"/>
                    <a:t>2</a:t>
                  </a:r>
                </a:p>
              </p:txBody>
            </p:sp>
            <p:sp>
              <p:nvSpPr>
                <p:cNvPr id="260" name="Shape 260"/>
                <p:cNvSpPr/>
                <p:nvPr/>
              </p:nvSpPr>
              <p:spPr>
                <a:xfrm>
                  <a:off x="826460" y="367013"/>
                  <a:ext cx="1000843" cy="73683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>
                    <a:defRPr sz="3900">
                      <a:solidFill>
                        <a:srgbClr val="424242"/>
                      </a:solidFill>
                    </a:defRPr>
                  </a:lvl1pPr>
                </a:lstStyle>
                <a:p>
                  <a:pPr lvl="0">
                    <a:defRPr sz="1800">
                      <a:solidFill>
                        <a:srgbClr val="000000"/>
                      </a:solidFill>
                    </a:defRPr>
                  </a:pPr>
                  <a:r>
                    <a:rPr sz="2700"/>
                    <a:t>= 20</a:t>
                  </a:r>
                </a:p>
              </p:txBody>
            </p:sp>
            <p:sp>
              <p:nvSpPr>
                <p:cNvPr id="261" name="Shape 261"/>
                <p:cNvSpPr/>
                <p:nvPr/>
              </p:nvSpPr>
              <p:spPr>
                <a:xfrm>
                  <a:off x="0" y="735431"/>
                  <a:ext cx="650240" cy="1"/>
                </a:xfrm>
                <a:prstGeom prst="line">
                  <a:avLst/>
                </a:prstGeom>
                <a:noFill/>
                <a:ln w="38100" cap="flat">
                  <a:solidFill>
                    <a:srgbClr val="424242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3000">
                      <a:effectLst>
                        <a:outerShdw blurRad="25400" dist="25400" dir="2388334" rotWithShape="0">
                          <a:srgbClr val="000000">
                            <a:alpha val="7931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</p:grpSp>
          <p:sp>
            <p:nvSpPr>
              <p:cNvPr id="263" name="Shape 263"/>
              <p:cNvSpPr/>
              <p:nvPr/>
            </p:nvSpPr>
            <p:spPr>
              <a:xfrm>
                <a:off x="0" y="325230"/>
                <a:ext cx="296377" cy="7368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900">
                    <a:solidFill>
                      <a:srgbClr val="424242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700"/>
                  <a:t>-</a:t>
                </a:r>
              </a:p>
            </p:txBody>
          </p:sp>
        </p:grpSp>
      </p:grpSp>
      <p:pic>
        <p:nvPicPr>
          <p:cNvPr id="266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83985" y="5843968"/>
            <a:ext cx="634911" cy="9419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0511478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 advAuto="0"/>
      <p:bldP spid="189" grpId="0" animBg="1" advAuto="0"/>
      <p:bldP spid="194" grpId="0" animBg="1" advAuto="0"/>
      <p:bldP spid="197" grpId="0" animBg="1" advAuto="0"/>
      <p:bldP spid="198" grpId="0" animBg="1" advAuto="0"/>
      <p:bldP spid="199" grpId="0" animBg="1" advAuto="0"/>
      <p:bldP spid="204" grpId="0" animBg="1" advAuto="0"/>
      <p:bldP spid="205" grpId="0" animBg="1" advAuto="0"/>
      <p:bldP spid="206" grpId="0" animBg="1" advAuto="0"/>
      <p:bldP spid="209" grpId="0" animBg="1" advAuto="0"/>
      <p:bldP spid="210" grpId="0" animBg="1" advAuto="0"/>
      <p:bldP spid="211" grpId="0" animBg="1" advAuto="0"/>
      <p:bldP spid="214" grpId="0" animBg="1" advAuto="0"/>
      <p:bldP spid="217" grpId="0" animBg="1" advAuto="0"/>
      <p:bldP spid="218" grpId="0" animBg="1" advAuto="0"/>
      <p:bldP spid="219" grpId="0" animBg="1" advAuto="0"/>
      <p:bldP spid="220" grpId="0" animBg="1" advAuto="0"/>
      <p:bldP spid="221" grpId="0" animBg="1" advAuto="0"/>
      <p:bldP spid="222" grpId="0" animBg="1" advAuto="0"/>
      <p:bldP spid="223" grpId="0" animBg="1" advAuto="0"/>
      <p:bldP spid="224" grpId="0" animBg="1" advAuto="0"/>
      <p:bldP spid="227" grpId="0" animBg="1" advAuto="0"/>
      <p:bldP spid="230" grpId="0" animBg="1" advAuto="0"/>
      <p:bldP spid="233" grpId="0" animBg="1" advAuto="0"/>
      <p:bldP spid="236" grpId="0" animBg="1" advAuto="0"/>
      <p:bldP spid="248" grpId="0" animBg="1" advAuto="0"/>
      <p:bldP spid="256" grpId="0" animBg="1" advAuto="0"/>
      <p:bldP spid="265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763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u="sng" dirty="0"/>
              <a:t>Example 5:</a:t>
            </a:r>
            <a:r>
              <a:rPr lang="en-US" sz="3200" dirty="0"/>
              <a:t> </a:t>
            </a:r>
            <a:endParaRPr lang="en-US" sz="3200" dirty="0" smtClean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400" dirty="0" smtClean="0"/>
              <a:t>A </a:t>
            </a:r>
            <a:r>
              <a:rPr lang="en-US" sz="3400" dirty="0"/>
              <a:t>number doubled and then increased by 7. </a:t>
            </a:r>
            <a:endParaRPr lang="en-US" sz="3400" dirty="0" smtClean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400" dirty="0" smtClean="0"/>
              <a:t>The </a:t>
            </a:r>
            <a:r>
              <a:rPr lang="en-US" sz="3400" dirty="0"/>
              <a:t>result is 93. What is the original number?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1600" y="2362200"/>
                <a:ext cx="62484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2</m:t>
                      </m:r>
                      <m:r>
                        <a:rPr lang="en-US" sz="4000" b="0" i="1" smtClean="0">
                          <a:latin typeface="Cambria Math"/>
                        </a:rPr>
                        <m:t>𝑥</m:t>
                      </m:r>
                      <m:r>
                        <a:rPr lang="en-US" sz="4000" b="0" i="1" smtClean="0">
                          <a:latin typeface="Cambria Math"/>
                        </a:rPr>
                        <m:t>+7=93</m:t>
                      </m:r>
                    </m:oMath>
                  </m:oMathPara>
                </a14:m>
                <a:endParaRPr lang="en-US" sz="4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2</m:t>
                      </m:r>
                      <m:r>
                        <a:rPr lang="en-US" sz="4000" b="0" i="1" smtClean="0">
                          <a:latin typeface="Cambria Math"/>
                        </a:rPr>
                        <m:t>𝑥</m:t>
                      </m:r>
                      <m:r>
                        <a:rPr lang="en-US" sz="4000" b="0" i="1" smtClean="0">
                          <a:latin typeface="Cambria Math"/>
                        </a:rPr>
                        <m:t>=86</m:t>
                      </m:r>
                    </m:oMath>
                  </m:oMathPara>
                </a14:m>
                <a:endParaRPr lang="en-US" sz="4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𝑥</m:t>
                      </m:r>
                      <m:r>
                        <a:rPr lang="en-US" sz="4000" b="0" i="1" smtClean="0">
                          <a:latin typeface="Cambria Math"/>
                        </a:rPr>
                        <m:t>=43</m:t>
                      </m:r>
                    </m:oMath>
                  </m:oMathPara>
                </a14:m>
                <a:endParaRPr lang="en-US" sz="4000" b="0" dirty="0" smtClean="0"/>
              </a:p>
              <a:p>
                <a:endParaRPr lang="en-US" sz="4000" i="1" dirty="0" smtClean="0"/>
              </a:p>
              <a:p>
                <a:pPr algn="ctr"/>
                <a:r>
                  <a:rPr lang="en-US" sz="4000" i="1" dirty="0" smtClean="0"/>
                  <a:t>The original number is 43.  </a:t>
                </a:r>
                <a:r>
                  <a:rPr lang="en-US" sz="4000" dirty="0" smtClean="0">
                    <a:sym typeface="Wingdings" panose="05000000000000000000" pitchFamily="2" charset="2"/>
                  </a:rPr>
                  <a:t>!!</a:t>
                </a:r>
                <a:endParaRPr lang="en-US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362200"/>
                <a:ext cx="6248400" cy="3785652"/>
              </a:xfrm>
              <a:prstGeom prst="rect">
                <a:avLst/>
              </a:prstGeom>
              <a:blipFill rotWithShape="1">
                <a:blip r:embed="rId2"/>
                <a:stretch>
                  <a:fillRect r="-1268" b="-5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36472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0"/>
                <a:ext cx="8839200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u="sng" dirty="0" smtClean="0"/>
                  <a:t>Example 6:</a:t>
                </a:r>
                <a:r>
                  <a:rPr lang="en-US" sz="3200" dirty="0"/>
                  <a:t> </a:t>
                </a:r>
                <a:endParaRPr lang="en-US" sz="3200" dirty="0" smtClean="0"/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/>
                  <a:t>I </a:t>
                </a:r>
                <a:r>
                  <a:rPr lang="en-US" sz="3200" dirty="0"/>
                  <a:t>am saving money to buy a bike. The bike costs $245. I have $125 saved, and each week I add $15 to my savings. How long will it take me to save enough money to buy the bike</a:t>
                </a:r>
                <a:r>
                  <a:rPr lang="en-US" sz="3200" dirty="0" smtClean="0"/>
                  <a:t>?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3200" dirty="0"/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125+15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=245</m:t>
                      </m:r>
                    </m:oMath>
                  </m:oMathPara>
                </a14:m>
                <a:endParaRPr lang="en-US" sz="3200" b="0" dirty="0" smtClean="0"/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3200" dirty="0" smtClean="0"/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15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=120</m:t>
                      </m:r>
                    </m:oMath>
                  </m:oMathPara>
                </a14:m>
                <a:endParaRPr lang="en-US" sz="3200" b="0" dirty="0" smtClean="0"/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3200" dirty="0" smtClean="0"/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8839200" cy="5509200"/>
              </a:xfrm>
              <a:prstGeom prst="rect">
                <a:avLst/>
              </a:prstGeom>
              <a:blipFill rotWithShape="1">
                <a:blip r:embed="rId2"/>
                <a:stretch>
                  <a:fillRect l="-1724" t="-1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71500" y="55092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/>
              <a:t>It will take me 8 weeks to save enough money to buy the bike.</a:t>
            </a:r>
          </a:p>
        </p:txBody>
      </p:sp>
    </p:spTree>
    <p:extLst>
      <p:ext uri="{BB962C8B-B14F-4D97-AF65-F5344CB8AC3E}">
        <p14:creationId xmlns:p14="http://schemas.microsoft.com/office/powerpoint/2010/main" val="361190451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5600" y="228600"/>
            <a:ext cx="3017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-128" dirty="0">
                <a:solidFill>
                  <a:schemeClr val="bg1"/>
                </a:solidFill>
              </a:rPr>
              <a:t>Summary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7938" y="1600200"/>
            <a:ext cx="853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u="sng" dirty="0">
                <a:solidFill>
                  <a:schemeClr val="bg1"/>
                </a:solidFill>
              </a:rPr>
              <a:t>Essential Questions:</a:t>
            </a:r>
            <a:r>
              <a:rPr lang="en-US" sz="3200" dirty="0">
                <a:solidFill>
                  <a:schemeClr val="bg1"/>
                </a:solidFill>
              </a:rPr>
              <a:t> What are inverse operations? How can we isolate a variable to figure out its value? How do we check if a value is a solution to an equation?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2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1"/>
                </a:solidFill>
              </a:rPr>
              <a:t>Take 1 minute to write 2 sentences answering the essential questions.</a:t>
            </a:r>
          </a:p>
        </p:txBody>
      </p:sp>
    </p:spTree>
    <p:extLst>
      <p:ext uri="{BB962C8B-B14F-4D97-AF65-F5344CB8AC3E}">
        <p14:creationId xmlns:p14="http://schemas.microsoft.com/office/powerpoint/2010/main" val="412725891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Unit 3 Day 1: Solving One- and Two-Step Equations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Essential Questions: What are inverse operations? How can we isolate a variable to figure out its value? How do we check if a value is a solution to an equation?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1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-128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584200">
              <a:spcBef>
                <a:spcPts val="4200"/>
              </a:spcBef>
              <a:buSzPct val="65000"/>
              <a:buNone/>
              <a:defRPr sz="1800">
                <a:uFillTx/>
              </a:defRPr>
            </a:pPr>
            <a:r>
              <a:rPr lang="en-US" sz="3300" u="sng" dirty="0">
                <a:latin typeface="Eras Medium ITC" panose="020B0602030504020804" pitchFamily="34" charset="0"/>
                <a:ea typeface="Helvetica Neue Bold Condensed"/>
                <a:cs typeface="Helvetica Neue Bold Condensed"/>
                <a:sym typeface="Helvetica Neue Bold Condensed"/>
              </a:rPr>
              <a:t>Equation:</a:t>
            </a:r>
            <a:r>
              <a:rPr lang="en-US" sz="3300" dirty="0">
                <a:latin typeface="Eras Medium ITC" panose="020B0602030504020804" pitchFamily="34" charset="0"/>
                <a:ea typeface="Helvetica Neue Bold Condensed"/>
                <a:cs typeface="Helvetica Neue Bold Condensed"/>
                <a:sym typeface="Helvetica Neue Bold Condensed"/>
              </a:rPr>
              <a:t> the result when an equal sign (=) is placed between two expressions</a:t>
            </a:r>
            <a:r>
              <a:rPr lang="en-US" sz="3300" dirty="0" smtClean="0">
                <a:latin typeface="Eras Medium ITC" panose="020B0602030504020804" pitchFamily="34" charset="0"/>
                <a:ea typeface="Helvetica Neue Bold Condensed"/>
                <a:cs typeface="Helvetica Neue Bold Condensed"/>
                <a:sym typeface="Helvetica Neue Bold Condensed"/>
              </a:rPr>
              <a:t>.</a:t>
            </a:r>
          </a:p>
          <a:p>
            <a:pPr marL="0" marR="0" lvl="0" indent="0" defTabSz="584200">
              <a:spcBef>
                <a:spcPts val="4200"/>
              </a:spcBef>
              <a:buSzPct val="65000"/>
              <a:buNone/>
              <a:defRPr sz="1800">
                <a:uFillTx/>
              </a:defRPr>
            </a:pPr>
            <a:r>
              <a:rPr lang="en-US" sz="3300" u="sng" dirty="0" smtClean="0">
                <a:latin typeface="Eras Medium ITC" panose="020B0602030504020804" pitchFamily="34" charset="0"/>
                <a:ea typeface="Helvetica Neue Bold Condensed"/>
                <a:cs typeface="Helvetica Neue Bold Condensed"/>
                <a:sym typeface="Helvetica Neue Bold Condensed"/>
              </a:rPr>
              <a:t>Solution:</a:t>
            </a:r>
            <a:r>
              <a:rPr lang="en-US" sz="3300" dirty="0" smtClean="0">
                <a:latin typeface="Eras Medium ITC" panose="020B0602030504020804" pitchFamily="34" charset="0"/>
                <a:ea typeface="Helvetica Neue Bold Condensed"/>
                <a:cs typeface="Helvetica Neue Bold Condensed"/>
                <a:sym typeface="Helvetica Neue Bold Condensed"/>
              </a:rPr>
              <a:t> a number, when substituted for the variable, makes the equation true.</a:t>
            </a:r>
            <a:endParaRPr lang="en-US" sz="3300" u="sng" dirty="0">
              <a:latin typeface="Eras Medium ITC" panose="020B0602030504020804" pitchFamily="34" charset="0"/>
              <a:ea typeface="Helvetica Neue Bold Condensed"/>
              <a:cs typeface="Helvetica Neue Bold Condensed"/>
              <a:sym typeface="Helvetica Neue Bold Condensed"/>
            </a:endParaRPr>
          </a:p>
          <a:p>
            <a:pPr marL="0" marR="0" lvl="0" indent="0" defTabSz="584200">
              <a:spcBef>
                <a:spcPts val="4200"/>
              </a:spcBef>
              <a:buSzPct val="65000"/>
              <a:buNone/>
              <a:defRPr sz="1800">
                <a:uFillTx/>
              </a:defRPr>
            </a:pPr>
            <a:r>
              <a:rPr lang="en-US" sz="3300" u="sng" dirty="0">
                <a:latin typeface="Eras Medium ITC" panose="020B0602030504020804" pitchFamily="34" charset="0"/>
                <a:ea typeface="Helvetica Neue Bold Condensed"/>
                <a:cs typeface="Helvetica Neue Bold Condensed"/>
                <a:sym typeface="Helvetica Neue Bold Condensed"/>
              </a:rPr>
              <a:t>Inverse Operations:</a:t>
            </a:r>
            <a:r>
              <a:rPr lang="en-US" sz="3300" dirty="0">
                <a:latin typeface="Eras Medium ITC" panose="020B0602030504020804" pitchFamily="34" charset="0"/>
                <a:ea typeface="Helvetica Neue Bold Condensed"/>
                <a:cs typeface="Helvetica Neue Bold Condensed"/>
                <a:sym typeface="Helvetica Neue Bold Condensed"/>
              </a:rPr>
              <a:t> operations that “undo” each other, like addition and subtraction</a:t>
            </a:r>
            <a:r>
              <a:rPr lang="en-US" sz="4000" dirty="0">
                <a:latin typeface="Eras Medium ITC" panose="020B0602030504020804" pitchFamily="34" charset="0"/>
                <a:ea typeface="Helvetica Neue Bold Condensed"/>
                <a:cs typeface="Helvetica Neue Bold Condensed"/>
                <a:sym typeface="Helvetica Neue Bold Condensed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7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21"/>
            <a:ext cx="8229600" cy="944562"/>
          </a:xfrm>
        </p:spPr>
        <p:txBody>
          <a:bodyPr/>
          <a:lstStyle/>
          <a:p>
            <a:r>
              <a:rPr lang="en-US" b="1" spc="-144" dirty="0" smtClean="0"/>
              <a:t>Checking Solutions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−14=32 ;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=23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:r>
                  <a:rPr lang="en-US" sz="2000" i="1" dirty="0" smtClean="0"/>
                  <a:t>Question: Does x = 23 satisfy this equation?</a:t>
                </a:r>
              </a:p>
              <a:p>
                <a:pPr marL="0" indent="0" algn="ctr">
                  <a:buNone/>
                </a:pPr>
                <a:endParaRPr lang="en-US" sz="2000" i="1" dirty="0"/>
              </a:p>
              <a:p>
                <a:pPr marL="0" lvl="0" indent="0" algn="ctr">
                  <a:buNone/>
                </a:pPr>
                <a:r>
                  <a:rPr lang="en-US" sz="2000" dirty="0" smtClean="0">
                    <a:solidFill>
                      <a:srgbClr val="FFFFFF"/>
                    </a:solidFill>
                    <a:uFill>
                      <a:solidFill/>
                    </a:uFill>
                  </a:rPr>
                  <a:t>x = 23 is the value in question</a:t>
                </a:r>
              </a:p>
              <a:p>
                <a:pPr marL="0" indent="0" algn="ctr">
                  <a:buNone/>
                </a:pPr>
                <a:endParaRPr lang="en-US" sz="2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219200" y="1981200"/>
            <a:ext cx="10855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3200" dirty="0">
                <a:uFill>
                  <a:solidFill/>
                </a:uFill>
              </a:rPr>
              <a:t>Steps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565975"/>
            <a:ext cx="44196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buFont typeface="ArialUnicodeMS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uFill>
                  <a:solidFill/>
                </a:uFill>
              </a:rPr>
              <a:t>Step 1:  Locate the </a:t>
            </a:r>
            <a:r>
              <a:rPr lang="en-US" sz="2400" dirty="0" smtClean="0">
                <a:uFill>
                  <a:solidFill/>
                </a:uFill>
              </a:rPr>
              <a:t>given solution to </a:t>
            </a:r>
            <a:r>
              <a:rPr lang="en-US" sz="2400" dirty="0">
                <a:uFill>
                  <a:solidFill/>
                </a:uFill>
              </a:rPr>
              <a:t>the </a:t>
            </a:r>
            <a:r>
              <a:rPr lang="en-US" sz="2400" dirty="0" smtClean="0">
                <a:uFill>
                  <a:solidFill/>
                </a:uFill>
              </a:rPr>
              <a:t>equation.</a:t>
            </a:r>
          </a:p>
          <a:p>
            <a:pPr lvl="0">
              <a:buClr>
                <a:srgbClr val="000000"/>
              </a:buClr>
              <a:buFont typeface="ArialUnicodeMS"/>
              <a:defRPr sz="1800">
                <a:solidFill>
                  <a:srgbClr val="000000"/>
                </a:solidFill>
              </a:defRPr>
            </a:pPr>
            <a:endParaRPr lang="en-US" sz="800" dirty="0">
              <a:uFill>
                <a:solidFill/>
              </a:uFill>
            </a:endParaRPr>
          </a:p>
          <a:p>
            <a:pPr lvl="0">
              <a:buClr>
                <a:srgbClr val="000000"/>
              </a:buClr>
              <a:buFont typeface="ArialUnicodeMS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uFill>
                  <a:solidFill/>
                </a:uFill>
              </a:rPr>
              <a:t>Step 2:  Plug the solution into the </a:t>
            </a:r>
            <a:r>
              <a:rPr lang="en-US" sz="2400" dirty="0" smtClean="0">
                <a:uFill>
                  <a:solidFill/>
                </a:uFill>
              </a:rPr>
              <a:t>equation.  </a:t>
            </a:r>
            <a:endParaRPr lang="en-US" sz="2400" dirty="0">
              <a:uFill>
                <a:solidFill/>
              </a:uFill>
            </a:endParaRPr>
          </a:p>
          <a:p>
            <a:pPr lvl="0">
              <a:buClr>
                <a:srgbClr val="000000"/>
              </a:buClr>
              <a:buFont typeface="ArialUnicodeMS"/>
              <a:defRPr sz="1800">
                <a:solidFill>
                  <a:srgbClr val="000000"/>
                </a:solidFill>
              </a:defRPr>
            </a:pPr>
            <a:endParaRPr lang="en-US" sz="800" dirty="0">
              <a:uFill>
                <a:solidFill/>
              </a:uFill>
            </a:endParaRPr>
          </a:p>
          <a:p>
            <a:pPr lvl="0">
              <a:buClr>
                <a:srgbClr val="000000"/>
              </a:buClr>
              <a:buFont typeface="ArialUnicodeMS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uFill>
                  <a:solidFill/>
                </a:uFill>
              </a:rPr>
              <a:t>Step 3:  Simplify each side of the </a:t>
            </a:r>
            <a:r>
              <a:rPr lang="en-US" sz="2400" dirty="0" smtClean="0">
                <a:uFill>
                  <a:solidFill/>
                </a:uFill>
              </a:rPr>
              <a:t>equation.</a:t>
            </a:r>
            <a:endParaRPr lang="en-US" sz="2400" dirty="0">
              <a:uFill>
                <a:solidFill/>
              </a:uFill>
            </a:endParaRPr>
          </a:p>
          <a:p>
            <a:pPr lvl="0">
              <a:buClr>
                <a:srgbClr val="000000"/>
              </a:buClr>
              <a:buFont typeface="ArialUnicodeMS"/>
              <a:defRPr sz="1800">
                <a:solidFill>
                  <a:srgbClr val="000000"/>
                </a:solidFill>
              </a:defRPr>
            </a:pPr>
            <a:endParaRPr lang="en-US" sz="2400" dirty="0">
              <a:uFill>
                <a:solidFill/>
              </a:uFill>
            </a:endParaRPr>
          </a:p>
          <a:p>
            <a:pPr lvl="0">
              <a:buClr>
                <a:srgbClr val="000000"/>
              </a:buClr>
              <a:buFont typeface="ArialUnicodeMS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uFill>
                  <a:solidFill/>
                </a:uFill>
              </a:rPr>
              <a:t>Step 4:  Determine whether the statement is true or </a:t>
            </a:r>
            <a:r>
              <a:rPr lang="en-US" sz="2400" dirty="0" smtClean="0">
                <a:uFill>
                  <a:solidFill/>
                </a:uFill>
              </a:rPr>
              <a:t>false.</a:t>
            </a:r>
            <a:endParaRPr lang="en-US" sz="2400" dirty="0">
              <a:uFill>
                <a:solidFill/>
              </a:uFill>
            </a:endParaRPr>
          </a:p>
        </p:txBody>
      </p:sp>
      <p:sp>
        <p:nvSpPr>
          <p:cNvPr id="6" name="Shape 61"/>
          <p:cNvSpPr/>
          <p:nvPr/>
        </p:nvSpPr>
        <p:spPr>
          <a:xfrm flipH="1">
            <a:off x="4419600" y="2273587"/>
            <a:ext cx="0" cy="4459869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25400" dist="25400" dir="2388334" rotWithShape="0">
                    <a:srgbClr val="000000">
                      <a:alpha val="79310"/>
                    </a:srgbClr>
                  </a:outerShdw>
                </a:effectLst>
              </a:defRPr>
            </a:pPr>
            <a:endParaRPr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2042755"/>
            <a:ext cx="966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2800" dirty="0">
                <a:uFill>
                  <a:solidFill/>
                </a:uFill>
              </a:rPr>
              <a:t>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946871" y="2584698"/>
                <a:ext cx="13328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=23</m:t>
                      </m:r>
                    </m:oMath>
                  </m:oMathPara>
                </a14:m>
                <a:endParaRPr lang="en-US" sz="2800" b="0" dirty="0" smtClean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871" y="2584698"/>
                <a:ext cx="133286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0" y="3352800"/>
                <a:ext cx="43434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23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−14=32</m:t>
                      </m:r>
                    </m:oMath>
                  </m:oMathPara>
                </a14:m>
                <a:endParaRPr lang="en-US" sz="2800" b="0" dirty="0" smtClean="0"/>
              </a:p>
              <a:p>
                <a:endParaRPr lang="en-US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46 −14=32</m:t>
                      </m:r>
                    </m:oMath>
                  </m:oMathPara>
                </a14:m>
                <a:endParaRPr lang="en-US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32=32</m:t>
                      </m:r>
                    </m:oMath>
                  </m:oMathPara>
                </a14:m>
                <a:endParaRPr lang="en-US" sz="2800" b="0" dirty="0" smtClean="0"/>
              </a:p>
              <a:p>
                <a:pPr algn="ctr"/>
                <a:r>
                  <a:rPr lang="en-US" sz="2800" i="1" dirty="0" smtClean="0"/>
                  <a:t>Does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32=32 </m:t>
                    </m:r>
                    <m:r>
                      <a:rPr lang="en-US" sz="2800" b="0" i="0" smtClean="0">
                        <a:latin typeface="Cambria Math"/>
                      </a:rPr>
                      <m:t>?</m:t>
                    </m:r>
                  </m:oMath>
                </a14:m>
                <a:endParaRPr lang="en-US" sz="2800" b="0" i="1" dirty="0" smtClean="0"/>
              </a:p>
              <a:p>
                <a:pPr algn="ctr"/>
                <a:r>
                  <a:rPr lang="en-US" sz="2400" b="1" i="1" dirty="0" smtClean="0"/>
                  <a:t>TRUE!! </a:t>
                </a:r>
                <a:r>
                  <a:rPr lang="en-US" sz="2400" b="1" i="1" dirty="0" err="1" smtClean="0"/>
                  <a:t>Yessiry</a:t>
                </a:r>
                <a:r>
                  <a:rPr lang="en-US" sz="2400" b="1" i="1" dirty="0" smtClean="0"/>
                  <a:t> Bob!!</a:t>
                </a:r>
              </a:p>
              <a:p>
                <a:pPr algn="ctr"/>
                <a:r>
                  <a:rPr lang="en-US" sz="2400" i="1" dirty="0" smtClean="0"/>
                  <a:t>23 is a solution to the equation:</a:t>
                </a:r>
              </a:p>
              <a:p>
                <a:pPr algn="ctr"/>
                <a:r>
                  <a:rPr lang="en-US" sz="2400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−14=32</m:t>
                    </m:r>
                  </m:oMath>
                </a14:m>
                <a:r>
                  <a:rPr lang="en-US" sz="2400" i="1" dirty="0" smtClean="0"/>
                  <a:t>.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4343400" cy="3170099"/>
              </a:xfrm>
              <a:prstGeom prst="rect">
                <a:avLst/>
              </a:prstGeom>
              <a:blipFill rotWithShape="1">
                <a:blip r:embed="rId4"/>
                <a:stretch>
                  <a:fillRect b="-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61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>
                <a:solidFill>
                  <a:srgbClr val="424242"/>
                </a:solidFill>
                <a:uFill>
                  <a:solidFill/>
                </a:uFill>
              </a:rPr>
              <a:t>Application Problem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39262" y="6096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i="1" dirty="0" smtClean="0">
                <a:solidFill>
                  <a:srgbClr val="212121"/>
                </a:solidFill>
                <a:uFill>
                  <a:solidFill/>
                </a:uFill>
              </a:rPr>
              <a:t>Each month Drake pays a flat fee of $30 and then $.10 per minute to his cell phone company.  For the month of October his total bill was $125. Drake got a call from his cell phone company telling him he had used 1,000 minutes that month and would be charged a fee. </a:t>
            </a:r>
          </a:p>
          <a:p>
            <a:pPr lvl="0"/>
            <a:r>
              <a:rPr lang="en-US" sz="2400" b="1" i="1" dirty="0" smtClean="0">
                <a:solidFill>
                  <a:srgbClr val="212121"/>
                </a:solidFill>
                <a:uFill>
                  <a:solidFill/>
                </a:uFill>
              </a:rPr>
              <a:t>Is this possible? </a:t>
            </a:r>
            <a:r>
              <a:rPr lang="en-US" sz="2400" b="1" dirty="0" smtClean="0">
                <a:solidFill>
                  <a:srgbClr val="212121"/>
                </a:solidFill>
                <a:uFill>
                  <a:solidFill/>
                </a:uFill>
              </a:rPr>
              <a:t>Why or why not?</a:t>
            </a:r>
          </a:p>
          <a:p>
            <a:endParaRPr lang="en-US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9262" y="2514600"/>
                <a:ext cx="9004738" cy="4339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en-US" sz="2300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The equation that models Drake’s phone plan </a:t>
                </a:r>
                <a:r>
                  <a:rPr lang="en-US" sz="2300" dirty="0" err="1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is</a:t>
                </a:r>
                <a:r>
                  <a:rPr lang="en-US" sz="2300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rgbClr val="941751"/>
                        </a:solidFill>
                        <a:uFill>
                          <a:solidFill>
                            <a:srgbClr val="9929BD"/>
                          </a:solidFill>
                        </a:uFill>
                        <a:latin typeface="Cambria Math"/>
                      </a:rPr>
                      <m:t>𝐶</m:t>
                    </m:r>
                    <m:r>
                      <a:rPr lang="en-US" sz="2300" b="0" i="1" smtClean="0">
                        <a:solidFill>
                          <a:srgbClr val="941751"/>
                        </a:solidFill>
                        <a:uFill>
                          <a:solidFill>
                            <a:srgbClr val="9929BD"/>
                          </a:solidFill>
                        </a:uFill>
                        <a:latin typeface="Cambria Math"/>
                      </a:rPr>
                      <m:t>= .10</m:t>
                    </m:r>
                    <m:r>
                      <a:rPr lang="en-US" sz="2300" b="0" i="1" smtClean="0">
                        <a:solidFill>
                          <a:srgbClr val="941751"/>
                        </a:solidFill>
                        <a:uFill>
                          <a:solidFill>
                            <a:srgbClr val="9929BD"/>
                          </a:solidFill>
                        </a:uFill>
                        <a:latin typeface="Cambria Math"/>
                      </a:rPr>
                      <m:t>𝑥</m:t>
                    </m:r>
                    <m:r>
                      <a:rPr lang="en-US" sz="2300" b="0" i="1" smtClean="0">
                        <a:solidFill>
                          <a:srgbClr val="941751"/>
                        </a:solidFill>
                        <a:uFill>
                          <a:solidFill>
                            <a:srgbClr val="9929BD"/>
                          </a:solidFill>
                        </a:uFill>
                        <a:latin typeface="Cambria Math"/>
                      </a:rPr>
                      <m:t>+30</m:t>
                    </m:r>
                  </m:oMath>
                </a14:m>
                <a:r>
                  <a:rPr lang="en-US" sz="2300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, </a:t>
                </a:r>
                <a:r>
                  <a:rPr lang="en-US" sz="2300" dirty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where </a:t>
                </a:r>
                <a:r>
                  <a:rPr lang="en-US" sz="2300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	</a:t>
                </a:r>
                <a:r>
                  <a:rPr lang="en-US" sz="2300" i="1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C = </a:t>
                </a:r>
                <a:r>
                  <a:rPr lang="en-US" sz="2300" i="1" dirty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the cost of his bill </a:t>
                </a:r>
                <a:r>
                  <a:rPr lang="en-US" sz="2300" i="1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 </a:t>
                </a:r>
              </a:p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en-US" sz="2300" i="1" dirty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	</a:t>
                </a:r>
                <a:r>
                  <a:rPr lang="en-US" sz="2300" i="1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x = </a:t>
                </a:r>
                <a:r>
                  <a:rPr lang="en-US" sz="2300" i="1" dirty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the number of minutes he </a:t>
                </a:r>
                <a:r>
                  <a:rPr lang="en-US" sz="2300" i="1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talks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en-US" sz="2300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We know that the </a:t>
                </a:r>
                <a:r>
                  <a:rPr lang="en-US" sz="2300" b="1" i="1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Cost</a:t>
                </a:r>
                <a:r>
                  <a:rPr lang="en-US" sz="2300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 of Drake’s phone is </a:t>
                </a:r>
                <a:r>
                  <a:rPr lang="en-US" sz="2300" b="1" i="1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C = 125</a:t>
                </a:r>
                <a:r>
                  <a:rPr lang="en-US" sz="2300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. We can plug this into the equation:     </a:t>
                </a:r>
                <a14:m>
                  <m:oMath xmlns:m="http://schemas.openxmlformats.org/officeDocument/2006/math">
                    <m:r>
                      <a:rPr lang="en-US" sz="2300" b="0" i="0" smtClean="0">
                        <a:solidFill>
                          <a:srgbClr val="941751"/>
                        </a:solidFill>
                        <a:uFill>
                          <a:solidFill>
                            <a:srgbClr val="9929BD"/>
                          </a:solidFill>
                        </a:uFill>
                        <a:latin typeface="Cambria Math"/>
                      </a:rPr>
                      <m:t>125 </m:t>
                    </m:r>
                    <m:r>
                      <a:rPr lang="en-US" sz="2300" i="1">
                        <a:solidFill>
                          <a:srgbClr val="941751"/>
                        </a:solidFill>
                        <a:uFill>
                          <a:solidFill>
                            <a:srgbClr val="9929BD"/>
                          </a:solidFill>
                        </a:uFill>
                        <a:latin typeface="Cambria Math"/>
                      </a:rPr>
                      <m:t>= .10</m:t>
                    </m:r>
                    <m:r>
                      <a:rPr lang="en-US" sz="2300" i="1">
                        <a:solidFill>
                          <a:srgbClr val="941751"/>
                        </a:solidFill>
                        <a:uFill>
                          <a:solidFill>
                            <a:srgbClr val="9929BD"/>
                          </a:solidFill>
                        </a:uFill>
                        <a:latin typeface="Cambria Math"/>
                      </a:rPr>
                      <m:t>𝑥</m:t>
                    </m:r>
                    <m:r>
                      <a:rPr lang="en-US" sz="2300" i="1">
                        <a:solidFill>
                          <a:srgbClr val="941751"/>
                        </a:solidFill>
                        <a:uFill>
                          <a:solidFill>
                            <a:srgbClr val="9929BD"/>
                          </a:solidFill>
                        </a:uFill>
                        <a:latin typeface="Cambria Math"/>
                      </a:rPr>
                      <m:t>+30</m:t>
                    </m:r>
                  </m:oMath>
                </a14:m>
                <a:endParaRPr lang="en-US" sz="2300" dirty="0" smtClean="0">
                  <a:solidFill>
                    <a:srgbClr val="941751"/>
                  </a:solidFill>
                  <a:uFill>
                    <a:solidFill>
                      <a:srgbClr val="9929BD"/>
                    </a:solidFill>
                  </a:uFill>
                </a:endParaRPr>
              </a:p>
              <a:p>
                <a:pPr marL="342900" lvl="0" indent="-342900">
                  <a:buFont typeface="Arial" panose="020B0604020202020204" pitchFamily="34" charset="0"/>
                  <a:buChar char="•"/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en-US" sz="2300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The phone company says he talked for  </a:t>
                </a:r>
                <a:r>
                  <a:rPr lang="en-US" sz="2300" i="1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1000 minutes  </a:t>
                </a:r>
                <a:r>
                  <a:rPr lang="en-US" sz="2300" b="1" i="1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(x = 1000)</a:t>
                </a:r>
                <a:r>
                  <a:rPr lang="en-US" sz="2300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.  We can plug this in for </a:t>
                </a:r>
                <a:r>
                  <a:rPr lang="en-US" sz="2300" b="1" i="1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x</a:t>
                </a:r>
                <a:r>
                  <a:rPr lang="en-US" sz="2300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 and check whether or not it is a solution. </a:t>
                </a:r>
              </a:p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endParaRPr lang="en-US" sz="2300" dirty="0">
                  <a:solidFill>
                    <a:srgbClr val="941751"/>
                  </a:solidFill>
                  <a:uFill>
                    <a:solidFill>
                      <a:srgbClr val="9929BD"/>
                    </a:solidFill>
                  </a:u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solidFill>
                            <a:srgbClr val="941751"/>
                          </a:solidFill>
                          <a:uFill>
                            <a:solidFill>
                              <a:srgbClr val="9929BD"/>
                            </a:solidFill>
                          </a:uFill>
                          <a:latin typeface="Cambria Math"/>
                        </a:rPr>
                        <m:t>.10</m:t>
                      </m:r>
                      <m:d>
                        <m:dPr>
                          <m:ctrlPr>
                            <a:rPr lang="en-US" sz="2300" b="0" i="1" smtClean="0">
                              <a:solidFill>
                                <a:srgbClr val="941751"/>
                              </a:solidFill>
                              <a:uFill>
                                <a:solidFill>
                                  <a:srgbClr val="9929BD"/>
                                </a:solidFill>
                              </a:u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 smtClean="0">
                              <a:solidFill>
                                <a:srgbClr val="941751"/>
                              </a:solidFill>
                              <a:uFill>
                                <a:solidFill>
                                  <a:srgbClr val="9929BD"/>
                                </a:solidFill>
                              </a:uFill>
                              <a:latin typeface="Cambria Math"/>
                            </a:rPr>
                            <m:t>1000</m:t>
                          </m:r>
                        </m:e>
                      </m:d>
                      <m:r>
                        <a:rPr lang="en-US" sz="2300" b="0" i="1" smtClean="0">
                          <a:solidFill>
                            <a:srgbClr val="941751"/>
                          </a:solidFill>
                          <a:uFill>
                            <a:solidFill>
                              <a:srgbClr val="9929BD"/>
                            </a:solidFill>
                          </a:uFill>
                          <a:latin typeface="Cambria Math"/>
                        </a:rPr>
                        <m:t>+30=25          100+30=25         130 =125 ?    </m:t>
                      </m:r>
                      <m:r>
                        <a:rPr lang="en-US" sz="2300" b="1" i="1" smtClean="0">
                          <a:solidFill>
                            <a:srgbClr val="941751"/>
                          </a:solidFill>
                          <a:uFill>
                            <a:solidFill>
                              <a:srgbClr val="9929BD"/>
                            </a:solidFill>
                          </a:uFill>
                          <a:latin typeface="Cambria Math"/>
                        </a:rPr>
                        <m:t>𝑭𝑨𝑳𝑺𝑬</m:t>
                      </m:r>
                      <m:r>
                        <a:rPr lang="en-US" sz="2300" b="1" i="1" smtClean="0">
                          <a:solidFill>
                            <a:srgbClr val="941751"/>
                          </a:solidFill>
                          <a:uFill>
                            <a:solidFill>
                              <a:srgbClr val="9929BD"/>
                            </a:solidFill>
                          </a:uFill>
                          <a:latin typeface="Cambria Math"/>
                        </a:rPr>
                        <m:t>‼</m:t>
                      </m:r>
                    </m:oMath>
                  </m:oMathPara>
                </a14:m>
                <a:endParaRPr lang="en-US" sz="2300" b="1" dirty="0" smtClean="0">
                  <a:solidFill>
                    <a:srgbClr val="941751"/>
                  </a:solidFill>
                  <a:uFill>
                    <a:solidFill>
                      <a:srgbClr val="9929BD"/>
                    </a:solidFill>
                  </a:u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endParaRPr lang="en-US" sz="1400" dirty="0" smtClean="0">
                  <a:solidFill>
                    <a:srgbClr val="941751"/>
                  </a:solidFill>
                  <a:uFill>
                    <a:solidFill>
                      <a:srgbClr val="9929BD"/>
                    </a:solidFill>
                  </a:u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en-US" sz="2300" dirty="0" smtClean="0">
                    <a:solidFill>
                      <a:srgbClr val="941751"/>
                    </a:solidFill>
                    <a:uFill>
                      <a:solidFill>
                        <a:srgbClr val="9929BD"/>
                      </a:solidFill>
                    </a:uFill>
                  </a:rPr>
                  <a:t>If Drake talked for 1000 minutes, his bill would have been $130.  The phone company made a mistake!!</a:t>
                </a:r>
                <a:endParaRPr lang="en-US" sz="2300" dirty="0">
                  <a:solidFill>
                    <a:srgbClr val="941751"/>
                  </a:solidFill>
                  <a:uFill>
                    <a:solidFill>
                      <a:srgbClr val="9929BD"/>
                    </a:solidFill>
                  </a:u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62" y="2514600"/>
                <a:ext cx="9004738" cy="4339650"/>
              </a:xfrm>
              <a:prstGeom prst="rect">
                <a:avLst/>
              </a:prstGeom>
              <a:blipFill rotWithShape="1">
                <a:blip r:embed="rId2"/>
                <a:stretch>
                  <a:fillRect l="-1016" t="-985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8293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spc="-144" dirty="0" smtClean="0"/>
              <a:t>Inverse  Operations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36483" y="838200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To isolate a variable, we transform or change the equation using inverse operations.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2109940" y="1915418"/>
            <a:ext cx="5231625" cy="1908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3600" u="sng" dirty="0"/>
              <a:t>Examples</a:t>
            </a:r>
            <a:r>
              <a:rPr lang="en-US" sz="3600" u="sng" dirty="0" smtClean="0"/>
              <a:t>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1000" u="sng" dirty="0"/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3600" dirty="0"/>
              <a:t>Addition and Subtraction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3600" dirty="0"/>
              <a:t>Multiplication and </a:t>
            </a:r>
            <a:r>
              <a:rPr lang="en-US" sz="3600" dirty="0" smtClean="0"/>
              <a:t>Division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36483" y="3962400"/>
            <a:ext cx="89075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***</a:t>
            </a:r>
            <a:r>
              <a:rPr lang="en-US" sz="3200" b="1" i="1" u="sng" dirty="0" smtClean="0"/>
              <a:t>LAW OF OBEYING THE EQUAL SIGN</a:t>
            </a:r>
            <a:r>
              <a:rPr lang="en-US" sz="3200" b="1" i="1" dirty="0" smtClean="0"/>
              <a:t>***</a:t>
            </a:r>
            <a:endParaRPr lang="en-US" sz="3200" i="1" dirty="0" smtClean="0"/>
          </a:p>
          <a:p>
            <a:pPr algn="ctr"/>
            <a:r>
              <a:rPr lang="en-US" sz="3200" i="1" dirty="0" smtClean="0">
                <a:solidFill>
                  <a:srgbClr val="FF0000"/>
                </a:solidFill>
              </a:rPr>
              <a:t>Any change applied to one side of the equal sign </a:t>
            </a:r>
            <a:endParaRPr lang="en-US" sz="3200" b="1" i="1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i="1" u="sng" dirty="0" smtClean="0">
                <a:solidFill>
                  <a:srgbClr val="FF0000"/>
                </a:solidFill>
              </a:rPr>
              <a:t>MUST!!!</a:t>
            </a:r>
            <a:r>
              <a:rPr lang="en-US" sz="3200" i="1" dirty="0" smtClean="0">
                <a:solidFill>
                  <a:srgbClr val="FF0000"/>
                </a:solidFill>
              </a:rPr>
              <a:t> Be applied to the other side in order to keep the balance.</a:t>
            </a:r>
          </a:p>
          <a:p>
            <a:pPr algn="ctr"/>
            <a:r>
              <a:rPr lang="en-US" sz="3200" b="1" i="1" dirty="0" smtClean="0">
                <a:solidFill>
                  <a:srgbClr val="7030A0"/>
                </a:solidFill>
              </a:rPr>
              <a:t>***ALWAYS  OBEY  THE  EQUAL  SIGN ***</a:t>
            </a:r>
            <a:endParaRPr lang="en-US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51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868362"/>
          </a:xfrm>
        </p:spPr>
        <p:txBody>
          <a:bodyPr/>
          <a:lstStyle/>
          <a:p>
            <a:r>
              <a:rPr lang="en-US" spc="-144" dirty="0" smtClean="0"/>
              <a:t>Steps to Solving Equations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762000"/>
            <a:ext cx="8763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#1.  </a:t>
            </a:r>
            <a:r>
              <a:rPr lang="en-US" sz="3200" dirty="0" smtClean="0"/>
              <a:t>Simplify the left and right sides, if necessary.</a:t>
            </a:r>
          </a:p>
          <a:p>
            <a:endParaRPr lang="en-US" sz="1400" b="1" dirty="0"/>
          </a:p>
          <a:p>
            <a:pPr marL="520700" lvl="0" indent="-520700"/>
            <a:r>
              <a:rPr lang="en-US" sz="2800" b="1" dirty="0" smtClean="0"/>
              <a:t>#2. </a:t>
            </a:r>
            <a:r>
              <a:rPr lang="en-US" sz="3200" dirty="0" smtClean="0"/>
              <a:t>Draw a line straight down from the equal sign to     separate the left side from the right.</a:t>
            </a:r>
          </a:p>
          <a:p>
            <a:pPr marL="520700" lvl="0" indent="-520700"/>
            <a:endParaRPr lang="en-US" sz="1400" dirty="0"/>
          </a:p>
          <a:p>
            <a:pPr marL="568325" lvl="0" indent="-568325">
              <a:defRPr sz="1800">
                <a:solidFill>
                  <a:srgbClr val="000000"/>
                </a:solidFill>
              </a:defRPr>
            </a:pPr>
            <a:r>
              <a:rPr lang="en-US" sz="2800" b="1" dirty="0" smtClean="0"/>
              <a:t>#3. </a:t>
            </a:r>
            <a:r>
              <a:rPr lang="en-US" sz="3200" dirty="0"/>
              <a:t>Work to isolate the variable by undoing </a:t>
            </a:r>
            <a:r>
              <a:rPr lang="en-US" sz="3200" dirty="0" smtClean="0"/>
              <a:t> the </a:t>
            </a:r>
            <a:r>
              <a:rPr lang="en-US" sz="3200" dirty="0"/>
              <a:t>addition and subtraction</a:t>
            </a:r>
            <a:r>
              <a:rPr lang="en-US" sz="3200" dirty="0" smtClean="0"/>
              <a:t>.</a:t>
            </a:r>
          </a:p>
          <a:p>
            <a:pPr marL="568325" lvl="0" indent="-568325">
              <a:defRPr sz="1800">
                <a:solidFill>
                  <a:srgbClr val="000000"/>
                </a:solidFill>
              </a:defRPr>
            </a:pPr>
            <a:endParaRPr lang="en-US" sz="1400" dirty="0"/>
          </a:p>
          <a:p>
            <a:pPr marL="630238" lvl="0" indent="-630238">
              <a:defRPr sz="1800">
                <a:solidFill>
                  <a:srgbClr val="000000"/>
                </a:solidFill>
              </a:defRPr>
            </a:pPr>
            <a:r>
              <a:rPr lang="en-US" sz="2800" b="1" dirty="0"/>
              <a:t>#</a:t>
            </a:r>
            <a:r>
              <a:rPr lang="en-US" sz="2800" b="1" dirty="0" smtClean="0"/>
              <a:t>4.  </a:t>
            </a:r>
            <a:r>
              <a:rPr lang="en-US" sz="3200" dirty="0" smtClean="0"/>
              <a:t>Work </a:t>
            </a:r>
            <a:r>
              <a:rPr lang="en-US" sz="3200" dirty="0"/>
              <a:t>to isolate the variable by undoing 	</a:t>
            </a:r>
            <a:r>
              <a:rPr lang="en-US" sz="3200" dirty="0" smtClean="0"/>
              <a:t>the </a:t>
            </a:r>
            <a:r>
              <a:rPr lang="en-US" sz="3200" dirty="0"/>
              <a:t>multiplication and division</a:t>
            </a:r>
            <a:r>
              <a:rPr lang="en-US" sz="3200" dirty="0" smtClean="0"/>
              <a:t>.</a:t>
            </a:r>
          </a:p>
          <a:p>
            <a:pPr marL="630238" lvl="0" indent="-630238">
              <a:defRPr sz="1800">
                <a:solidFill>
                  <a:srgbClr val="000000"/>
                </a:solidFill>
              </a:defRPr>
            </a:pPr>
            <a:endParaRPr lang="en-US" sz="1400" dirty="0"/>
          </a:p>
          <a:p>
            <a:pPr marL="630238" lvl="0" indent="-630238">
              <a:defRPr sz="1800">
                <a:solidFill>
                  <a:srgbClr val="000000"/>
                </a:solidFill>
              </a:defRPr>
            </a:pPr>
            <a:r>
              <a:rPr lang="en-US" sz="2800" b="1" dirty="0" smtClean="0"/>
              <a:t>#5. </a:t>
            </a:r>
            <a:r>
              <a:rPr lang="en-US" sz="3200" dirty="0" smtClean="0"/>
              <a:t> Check </a:t>
            </a:r>
            <a:r>
              <a:rPr lang="en-US" sz="3200" dirty="0"/>
              <a:t>your answer by plugging it back </a:t>
            </a:r>
            <a:r>
              <a:rPr lang="en-US" sz="3200" dirty="0" smtClean="0"/>
              <a:t>into </a:t>
            </a:r>
            <a:r>
              <a:rPr lang="en-US" sz="3200" dirty="0"/>
              <a:t>the original equation and </a:t>
            </a:r>
            <a:r>
              <a:rPr lang="en-US" sz="3200" dirty="0" smtClean="0"/>
              <a:t>simplify.</a:t>
            </a:r>
            <a:endParaRPr lang="en-US" sz="3200" b="1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89219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8457759" y="6499383"/>
            <a:ext cx="84773" cy="84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929292"/>
          </a:solidFill>
          <a:ln w="12700">
            <a:round/>
          </a:ln>
        </p:spPr>
        <p:txBody>
          <a:bodyPr lIns="0" tIns="0" rIns="0" bIns="0"/>
          <a:lstStyle/>
          <a:p>
            <a:pPr defTabSz="642915">
              <a:defRPr sz="2400">
                <a:solidFill>
                  <a:srgbClr val="000000"/>
                </a:solidFill>
                <a:uFill>
                  <a:solidFill/>
                </a:uFill>
                <a:latin typeface="ArialUnicodeMS"/>
                <a:ea typeface="ArialUnicodeMS"/>
                <a:cs typeface="ArialUnicodeMS"/>
                <a:sym typeface="ArialUnicodeMS"/>
              </a:defRPr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569119" y="6499383"/>
            <a:ext cx="84773" cy="84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929292"/>
          </a:solidFill>
          <a:ln w="12700">
            <a:round/>
          </a:ln>
        </p:spPr>
        <p:txBody>
          <a:bodyPr lIns="0" tIns="0" rIns="0" bIns="0"/>
          <a:lstStyle/>
          <a:p>
            <a:pPr defTabSz="642915">
              <a:defRPr sz="2400">
                <a:solidFill>
                  <a:srgbClr val="000000"/>
                </a:solidFill>
                <a:uFill>
                  <a:solidFill/>
                </a:uFill>
                <a:latin typeface="ArialUnicodeMS"/>
                <a:ea typeface="ArialUnicodeMS"/>
                <a:cs typeface="ArialUnicodeMS"/>
                <a:sym typeface="ArialUnicodeMS"/>
              </a:defRPr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177800" y="152400"/>
            <a:ext cx="8394701" cy="4311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424242"/>
                </a:solidFill>
                <a:uFill>
                  <a:solidFill/>
                </a:uFill>
              </a:rPr>
              <a:t>Example 1: Solve the equations.</a:t>
            </a: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 dirty="0">
              <a:solidFill>
                <a:srgbClr val="424242"/>
              </a:solidFill>
              <a:uFill>
                <a:solidFill/>
              </a:uFill>
            </a:endParaRP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424242"/>
                </a:solidFill>
                <a:uFill>
                  <a:solidFill/>
                </a:uFill>
              </a:rPr>
              <a:t>a)	r + 3 = 2					b)	x – 9 = -17</a:t>
            </a: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 u="sng" dirty="0">
              <a:solidFill>
                <a:srgbClr val="424242"/>
              </a:solidFill>
              <a:uFill>
                <a:solidFill/>
              </a:uFill>
            </a:endParaRP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 u="sng" dirty="0">
              <a:solidFill>
                <a:srgbClr val="424242"/>
              </a:solidFill>
              <a:uFill>
                <a:solidFill/>
              </a:uFill>
            </a:endParaRP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 u="sng" dirty="0">
              <a:solidFill>
                <a:srgbClr val="424242"/>
              </a:solidFill>
              <a:uFill>
                <a:solidFill/>
              </a:uFill>
            </a:endParaRPr>
          </a:p>
          <a:p>
            <a:pPr marL="28573" marR="28573" lvl="1" indent="24109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 dirty="0">
              <a:solidFill>
                <a:srgbClr val="424242"/>
              </a:solidFill>
              <a:uFill>
                <a:solidFill/>
              </a:uFill>
            </a:endParaRP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424242"/>
                </a:solidFill>
                <a:uFill>
                  <a:solidFill/>
                </a:uFill>
              </a:rPr>
              <a:t>c)	n – (-4) = -8			           d)	  -11 = n – (-2)</a:t>
            </a:r>
          </a:p>
        </p:txBody>
      </p:sp>
      <p:sp>
        <p:nvSpPr>
          <p:cNvPr id="100" name="Shape 100"/>
          <p:cNvSpPr/>
          <p:nvPr/>
        </p:nvSpPr>
        <p:spPr>
          <a:xfrm>
            <a:off x="1026426" y="1705272"/>
            <a:ext cx="55900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- 3</a:t>
            </a:r>
          </a:p>
        </p:txBody>
      </p:sp>
      <p:sp>
        <p:nvSpPr>
          <p:cNvPr id="101" name="Shape 101"/>
          <p:cNvSpPr/>
          <p:nvPr/>
        </p:nvSpPr>
        <p:spPr>
          <a:xfrm>
            <a:off x="1740119" y="1705272"/>
            <a:ext cx="55900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- 3</a:t>
            </a:r>
          </a:p>
        </p:txBody>
      </p:sp>
      <p:grpSp>
        <p:nvGrpSpPr>
          <p:cNvPr id="106" name="Group 106"/>
          <p:cNvGrpSpPr/>
          <p:nvPr/>
        </p:nvGrpSpPr>
        <p:grpSpPr>
          <a:xfrm>
            <a:off x="862676" y="2217737"/>
            <a:ext cx="1600202" cy="581858"/>
            <a:chOff x="0" y="0"/>
            <a:chExt cx="2275841" cy="827530"/>
          </a:xfrm>
        </p:grpSpPr>
        <p:sp>
          <p:nvSpPr>
            <p:cNvPr id="102" name="Shape 102"/>
            <p:cNvSpPr/>
            <p:nvPr/>
          </p:nvSpPr>
          <p:spPr>
            <a:xfrm>
              <a:off x="0" y="0"/>
              <a:ext cx="2275841" cy="2258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105" name="Group 105"/>
            <p:cNvGrpSpPr/>
            <p:nvPr/>
          </p:nvGrpSpPr>
          <p:grpSpPr>
            <a:xfrm>
              <a:off x="440690" y="29088"/>
              <a:ext cx="1626346" cy="798442"/>
              <a:chOff x="0" y="0"/>
              <a:chExt cx="1626344" cy="798440"/>
            </a:xfrm>
          </p:grpSpPr>
          <p:sp>
            <p:nvSpPr>
              <p:cNvPr id="103" name="Shape 103"/>
              <p:cNvSpPr/>
              <p:nvPr/>
            </p:nvSpPr>
            <p:spPr>
              <a:xfrm>
                <a:off x="0" y="0"/>
                <a:ext cx="495226" cy="7984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941751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r</a:t>
                </a:r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433493" y="0"/>
                <a:ext cx="1192851" cy="798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941751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= -1 </a:t>
                </a:r>
              </a:p>
            </p:txBody>
          </p:sp>
        </p:grpSp>
      </p:grpSp>
      <p:sp>
        <p:nvSpPr>
          <p:cNvPr id="107" name="Shape 107"/>
          <p:cNvSpPr/>
          <p:nvPr/>
        </p:nvSpPr>
        <p:spPr>
          <a:xfrm>
            <a:off x="5448416" y="1706860"/>
            <a:ext cx="611061" cy="518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+ 9</a:t>
            </a:r>
          </a:p>
        </p:txBody>
      </p:sp>
      <p:sp>
        <p:nvSpPr>
          <p:cNvPr id="108" name="Shape 108"/>
          <p:cNvSpPr/>
          <p:nvPr/>
        </p:nvSpPr>
        <p:spPr>
          <a:xfrm>
            <a:off x="6326303" y="1703684"/>
            <a:ext cx="611061" cy="518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+ 9</a:t>
            </a:r>
          </a:p>
        </p:txBody>
      </p:sp>
      <p:grpSp>
        <p:nvGrpSpPr>
          <p:cNvPr id="113" name="Group 113"/>
          <p:cNvGrpSpPr/>
          <p:nvPr/>
        </p:nvGrpSpPr>
        <p:grpSpPr>
          <a:xfrm>
            <a:off x="5386662" y="2226029"/>
            <a:ext cx="1600202" cy="591425"/>
            <a:chOff x="0" y="0"/>
            <a:chExt cx="2275841" cy="841137"/>
          </a:xfrm>
        </p:grpSpPr>
        <p:sp>
          <p:nvSpPr>
            <p:cNvPr id="109" name="Shape 109"/>
            <p:cNvSpPr/>
            <p:nvPr/>
          </p:nvSpPr>
          <p:spPr>
            <a:xfrm>
              <a:off x="0" y="0"/>
              <a:ext cx="2275841" cy="2258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112" name="Group 112"/>
            <p:cNvGrpSpPr/>
            <p:nvPr/>
          </p:nvGrpSpPr>
          <p:grpSpPr>
            <a:xfrm>
              <a:off x="459055" y="42695"/>
              <a:ext cx="1608284" cy="798442"/>
              <a:chOff x="0" y="0"/>
              <a:chExt cx="1608282" cy="798440"/>
            </a:xfrm>
          </p:grpSpPr>
          <p:sp>
            <p:nvSpPr>
              <p:cNvPr id="110" name="Shape 110"/>
              <p:cNvSpPr/>
              <p:nvPr/>
            </p:nvSpPr>
            <p:spPr>
              <a:xfrm>
                <a:off x="0" y="0"/>
                <a:ext cx="538542" cy="7984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941751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x</a:t>
                </a:r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415432" y="0"/>
                <a:ext cx="1192850" cy="798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941751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= -8 </a:t>
                </a:r>
              </a:p>
            </p:txBody>
          </p:sp>
        </p:grpSp>
      </p:grpSp>
      <p:sp>
        <p:nvSpPr>
          <p:cNvPr id="114" name="Shape 114"/>
          <p:cNvSpPr/>
          <p:nvPr/>
        </p:nvSpPr>
        <p:spPr>
          <a:xfrm>
            <a:off x="1043741" y="4652927"/>
            <a:ext cx="152865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n + 4 = -8</a:t>
            </a:r>
          </a:p>
        </p:txBody>
      </p:sp>
      <p:sp>
        <p:nvSpPr>
          <p:cNvPr id="115" name="Shape 115"/>
          <p:cNvSpPr/>
          <p:nvPr/>
        </p:nvSpPr>
        <p:spPr>
          <a:xfrm>
            <a:off x="1361004" y="5081587"/>
            <a:ext cx="55900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- 4</a:t>
            </a:r>
          </a:p>
        </p:txBody>
      </p:sp>
      <p:sp>
        <p:nvSpPr>
          <p:cNvPr id="116" name="Shape 116"/>
          <p:cNvSpPr/>
          <p:nvPr/>
        </p:nvSpPr>
        <p:spPr>
          <a:xfrm>
            <a:off x="2210317" y="5078412"/>
            <a:ext cx="46792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-4</a:t>
            </a:r>
          </a:p>
        </p:txBody>
      </p:sp>
      <p:grpSp>
        <p:nvGrpSpPr>
          <p:cNvPr id="121" name="Group 121"/>
          <p:cNvGrpSpPr/>
          <p:nvPr/>
        </p:nvGrpSpPr>
        <p:grpSpPr>
          <a:xfrm>
            <a:off x="1219523" y="5593060"/>
            <a:ext cx="1642311" cy="575210"/>
            <a:chOff x="0" y="0"/>
            <a:chExt cx="2335732" cy="818075"/>
          </a:xfrm>
        </p:grpSpPr>
        <p:sp>
          <p:nvSpPr>
            <p:cNvPr id="117" name="Shape 117"/>
            <p:cNvSpPr/>
            <p:nvPr/>
          </p:nvSpPr>
          <p:spPr>
            <a:xfrm>
              <a:off x="0" y="0"/>
              <a:ext cx="2275841" cy="2258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120" name="Group 120"/>
            <p:cNvGrpSpPr/>
            <p:nvPr/>
          </p:nvGrpSpPr>
          <p:grpSpPr>
            <a:xfrm>
              <a:off x="503783" y="19634"/>
              <a:ext cx="1831949" cy="798441"/>
              <a:chOff x="0" y="0"/>
              <a:chExt cx="1831948" cy="798440"/>
            </a:xfrm>
          </p:grpSpPr>
          <p:sp>
            <p:nvSpPr>
              <p:cNvPr id="118" name="Shape 118"/>
              <p:cNvSpPr/>
              <p:nvPr/>
            </p:nvSpPr>
            <p:spPr>
              <a:xfrm>
                <a:off x="0" y="0"/>
                <a:ext cx="581861" cy="7984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941751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n</a:t>
                </a:r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390595" y="0"/>
                <a:ext cx="1441353" cy="798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941751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= -12 </a:t>
                </a:r>
              </a:p>
            </p:txBody>
          </p:sp>
        </p:grpSp>
      </p:grpSp>
      <p:sp>
        <p:nvSpPr>
          <p:cNvPr id="122" name="Shape 122"/>
          <p:cNvSpPr/>
          <p:nvPr/>
        </p:nvSpPr>
        <p:spPr>
          <a:xfrm>
            <a:off x="5425377" y="4642433"/>
            <a:ext cx="169581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-11 = n + 2</a:t>
            </a:r>
          </a:p>
        </p:txBody>
      </p:sp>
      <p:sp>
        <p:nvSpPr>
          <p:cNvPr id="123" name="Shape 123"/>
          <p:cNvSpPr/>
          <p:nvPr/>
        </p:nvSpPr>
        <p:spPr>
          <a:xfrm>
            <a:off x="6597429" y="5073475"/>
            <a:ext cx="55900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- 2</a:t>
            </a:r>
          </a:p>
        </p:txBody>
      </p:sp>
      <p:sp>
        <p:nvSpPr>
          <p:cNvPr id="124" name="Shape 124"/>
          <p:cNvSpPr/>
          <p:nvPr/>
        </p:nvSpPr>
        <p:spPr>
          <a:xfrm>
            <a:off x="5497292" y="5068713"/>
            <a:ext cx="55900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- 2</a:t>
            </a:r>
          </a:p>
        </p:txBody>
      </p:sp>
      <p:grpSp>
        <p:nvGrpSpPr>
          <p:cNvPr id="129" name="Group 129"/>
          <p:cNvGrpSpPr/>
          <p:nvPr/>
        </p:nvGrpSpPr>
        <p:grpSpPr>
          <a:xfrm>
            <a:off x="5264414" y="5577308"/>
            <a:ext cx="1898270" cy="583431"/>
            <a:chOff x="0" y="0"/>
            <a:chExt cx="2699759" cy="829768"/>
          </a:xfrm>
        </p:grpSpPr>
        <p:sp>
          <p:nvSpPr>
            <p:cNvPr id="125" name="Shape 125"/>
            <p:cNvSpPr/>
            <p:nvPr/>
          </p:nvSpPr>
          <p:spPr>
            <a:xfrm>
              <a:off x="423918" y="0"/>
              <a:ext cx="2275841" cy="2258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128" name="Group 128"/>
            <p:cNvGrpSpPr/>
            <p:nvPr/>
          </p:nvGrpSpPr>
          <p:grpSpPr>
            <a:xfrm>
              <a:off x="0" y="27113"/>
              <a:ext cx="2086126" cy="802655"/>
              <a:chOff x="0" y="0"/>
              <a:chExt cx="2086125" cy="802654"/>
            </a:xfrm>
          </p:grpSpPr>
          <p:sp>
            <p:nvSpPr>
              <p:cNvPr id="126" name="Shape 126"/>
              <p:cNvSpPr/>
              <p:nvPr/>
            </p:nvSpPr>
            <p:spPr>
              <a:xfrm>
                <a:off x="1504265" y="0"/>
                <a:ext cx="581860" cy="798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941751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n</a:t>
                </a:r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0" y="4213"/>
                <a:ext cx="1583973" cy="798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72248" tIns="72248" rIns="72248" bIns="72248" numCol="1" anchor="t">
                <a:spAutoFit/>
              </a:bodyPr>
              <a:lstStyle>
                <a:lvl1pPr marL="40639" marR="40639" algn="l" defTabSz="914400">
                  <a:buClr>
                    <a:srgbClr val="000000"/>
                  </a:buClr>
                  <a:buFont typeface="Comic Sans MS"/>
                  <a:defRPr sz="3900">
                    <a:solidFill>
                      <a:srgbClr val="941751"/>
                    </a:solidFill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sz="2700"/>
                  <a:t> -13  =  </a:t>
                </a:r>
              </a:p>
            </p:txBody>
          </p:sp>
        </p:grpSp>
      </p:grpSp>
      <p:sp>
        <p:nvSpPr>
          <p:cNvPr id="130" name="Shape 130"/>
          <p:cNvSpPr/>
          <p:nvPr/>
        </p:nvSpPr>
        <p:spPr>
          <a:xfrm>
            <a:off x="1660122" y="1384300"/>
            <a:ext cx="5309" cy="2366814"/>
          </a:xfrm>
          <a:prstGeom prst="line">
            <a:avLst/>
          </a:prstGeom>
          <a:ln w="12700">
            <a:solidFill>
              <a:srgbClr val="424242"/>
            </a:solidFill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6184108" y="1384300"/>
            <a:ext cx="5309" cy="2366814"/>
          </a:xfrm>
          <a:prstGeom prst="line">
            <a:avLst/>
          </a:prstGeom>
          <a:ln w="12700">
            <a:solidFill>
              <a:srgbClr val="424242"/>
            </a:solidFill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016969" y="4169024"/>
            <a:ext cx="5309" cy="2366815"/>
          </a:xfrm>
          <a:prstGeom prst="line">
            <a:avLst/>
          </a:prstGeom>
          <a:ln w="12700">
            <a:solidFill>
              <a:srgbClr val="424242"/>
            </a:solidFill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6144114" y="4158530"/>
            <a:ext cx="5309" cy="2366814"/>
          </a:xfrm>
          <a:prstGeom prst="line">
            <a:avLst/>
          </a:prstGeom>
          <a:ln w="12700">
            <a:solidFill>
              <a:srgbClr val="424242"/>
            </a:solidFill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2700166" y="1600543"/>
            <a:ext cx="1582350" cy="1246495"/>
          </a:xfrm>
          <a:prstGeom prst="rect">
            <a:avLst/>
          </a:prstGeom>
          <a:ln w="25400">
            <a:solidFill>
              <a:srgbClr val="941751"/>
            </a:solidFill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24242"/>
                </a:solidFill>
              </a:rPr>
              <a:t>Check: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941751"/>
                </a:solidFill>
              </a:rPr>
              <a:t>-1</a:t>
            </a:r>
            <a:r>
              <a:rPr sz="2700">
                <a:solidFill>
                  <a:srgbClr val="424242"/>
                </a:solidFill>
              </a:rPr>
              <a:t> + 3 = 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24242"/>
                </a:solidFill>
              </a:rPr>
              <a:t>2 = 2</a:t>
            </a:r>
          </a:p>
        </p:txBody>
      </p:sp>
      <p:sp>
        <p:nvSpPr>
          <p:cNvPr id="135" name="Shape 135"/>
          <p:cNvSpPr/>
          <p:nvPr/>
        </p:nvSpPr>
        <p:spPr>
          <a:xfrm>
            <a:off x="7213121" y="1595284"/>
            <a:ext cx="1841437" cy="1246495"/>
          </a:xfrm>
          <a:prstGeom prst="rect">
            <a:avLst/>
          </a:prstGeom>
          <a:ln w="25400">
            <a:solidFill>
              <a:srgbClr val="941751"/>
            </a:solidFill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24242"/>
                </a:solidFill>
              </a:rPr>
              <a:t>Check: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941751"/>
                </a:solidFill>
              </a:rPr>
              <a:t>-8</a:t>
            </a:r>
            <a:r>
              <a:rPr sz="2700">
                <a:solidFill>
                  <a:srgbClr val="424242"/>
                </a:solidFill>
              </a:rPr>
              <a:t> - 9 = -17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24242"/>
                </a:solidFill>
              </a:rPr>
              <a:t>-17 = -17</a:t>
            </a:r>
          </a:p>
        </p:txBody>
      </p:sp>
      <p:grpSp>
        <p:nvGrpSpPr>
          <p:cNvPr id="138" name="Group 138"/>
          <p:cNvGrpSpPr/>
          <p:nvPr/>
        </p:nvGrpSpPr>
        <p:grpSpPr>
          <a:xfrm>
            <a:off x="7439954" y="2910441"/>
            <a:ext cx="1387769" cy="2566372"/>
            <a:chOff x="0" y="0"/>
            <a:chExt cx="1973714" cy="3649950"/>
          </a:xfrm>
        </p:grpSpPr>
        <p:sp>
          <p:nvSpPr>
            <p:cNvPr id="136" name="Shape 136"/>
            <p:cNvSpPr/>
            <p:nvPr/>
          </p:nvSpPr>
          <p:spPr>
            <a:xfrm>
              <a:off x="0" y="447163"/>
              <a:ext cx="1973715" cy="32027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900">
                  <a:solidFill>
                    <a:srgbClr val="941751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000"/>
                <a:t>You should continue doing this for every problem that you solve!</a:t>
              </a:r>
            </a:p>
          </p:txBody>
        </p:sp>
        <p:sp>
          <p:nvSpPr>
            <p:cNvPr id="137" name="Shape 137"/>
            <p:cNvSpPr/>
            <p:nvPr/>
          </p:nvSpPr>
          <p:spPr>
            <a:xfrm flipV="1">
              <a:off x="986857" y="0"/>
              <a:ext cx="1" cy="502047"/>
            </a:xfrm>
            <a:prstGeom prst="line">
              <a:avLst/>
            </a:prstGeom>
            <a:noFill/>
            <a:ln w="50800" cap="flat">
              <a:solidFill>
                <a:srgbClr val="941751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000">
                  <a:effectLst>
                    <a:outerShdw blurRad="25400" dist="25400" dir="2388334" rotWithShape="0">
                      <a:srgbClr val="000000">
                        <a:alpha val="7931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39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93427" y="5661373"/>
            <a:ext cx="755241" cy="11204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6145760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 advAuto="0"/>
      <p:bldP spid="101" grpId="0" animBg="1" advAuto="0"/>
      <p:bldP spid="106" grpId="0" animBg="1" advAuto="0"/>
      <p:bldP spid="107" grpId="0" animBg="1" advAuto="0"/>
      <p:bldP spid="108" grpId="0" animBg="1" advAuto="0"/>
      <p:bldP spid="113" grpId="0" animBg="1" advAuto="0"/>
      <p:bldP spid="114" grpId="0" animBg="1" advAuto="0"/>
      <p:bldP spid="115" grpId="0" animBg="1" advAuto="0"/>
      <p:bldP spid="116" grpId="0" animBg="1" advAuto="0"/>
      <p:bldP spid="121" grpId="0" animBg="1" advAuto="0"/>
      <p:bldP spid="122" grpId="0" animBg="1" advAuto="0"/>
      <p:bldP spid="123" grpId="0" animBg="1" advAuto="0"/>
      <p:bldP spid="124" grpId="0" animBg="1" advAuto="0"/>
      <p:bldP spid="129" grpId="0" animBg="1" advAuto="0"/>
      <p:bldP spid="130" grpId="0" animBg="1" advAuto="0"/>
      <p:bldP spid="131" grpId="0" animBg="1" advAuto="0"/>
      <p:bldP spid="132" grpId="0" animBg="1" advAuto="0"/>
      <p:bldP spid="133" grpId="0" animBg="1" advAuto="0"/>
      <p:bldP spid="134" grpId="0" build="p" animBg="1" advAuto="0"/>
      <p:bldP spid="135" grpId="0" build="p" animBg="1" advAuto="0"/>
      <p:bldP spid="138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8457759" y="6499383"/>
            <a:ext cx="84773" cy="84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929292"/>
          </a:solidFill>
          <a:ln w="12700">
            <a:round/>
          </a:ln>
        </p:spPr>
        <p:txBody>
          <a:bodyPr lIns="0" tIns="0" rIns="0" bIns="0"/>
          <a:lstStyle/>
          <a:p>
            <a:pPr defTabSz="642915">
              <a:defRPr sz="2400">
                <a:solidFill>
                  <a:srgbClr val="000000"/>
                </a:solidFill>
                <a:uFill>
                  <a:solidFill/>
                </a:uFill>
                <a:latin typeface="ArialUnicodeMS"/>
                <a:ea typeface="ArialUnicodeMS"/>
                <a:cs typeface="ArialUnicodeMS"/>
                <a:sym typeface="ArialUnicodeMS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569119" y="6499383"/>
            <a:ext cx="84773" cy="84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929292"/>
          </a:solidFill>
          <a:ln w="12700">
            <a:round/>
          </a:ln>
        </p:spPr>
        <p:txBody>
          <a:bodyPr lIns="0" tIns="0" rIns="0" bIns="0"/>
          <a:lstStyle/>
          <a:p>
            <a:pPr defTabSz="642915">
              <a:defRPr sz="2400">
                <a:solidFill>
                  <a:srgbClr val="000000"/>
                </a:solidFill>
                <a:uFill>
                  <a:solidFill/>
                </a:uFill>
                <a:latin typeface="ArialUnicodeMS"/>
                <a:ea typeface="ArialUnicodeMS"/>
                <a:cs typeface="ArialUnicodeMS"/>
                <a:sym typeface="ArialUnicodeMS"/>
              </a:defRPr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303982" y="40283"/>
            <a:ext cx="8928101" cy="5047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798" tIns="50798" rIns="50798" bIns="50798">
            <a:spAutoFit/>
          </a:bodyPr>
          <a:lstStyle/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24242"/>
                </a:solidFill>
                <a:uFill>
                  <a:solidFill/>
                </a:uFill>
              </a:rPr>
              <a:t>Example 2: Solve the equations.</a:t>
            </a: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424242"/>
              </a:solidFill>
              <a:uFill>
                <a:solidFill/>
              </a:uFill>
            </a:endParaRP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24242"/>
                </a:solidFill>
                <a:uFill>
                  <a:solidFill/>
                </a:uFill>
              </a:rPr>
              <a:t>a)	     18 = 6x 				b)</a:t>
            </a: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424242"/>
              </a:solidFill>
              <a:uFill>
                <a:solidFill/>
              </a:uFill>
            </a:endParaRP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424242"/>
              </a:solidFill>
              <a:uFill>
                <a:solidFill/>
              </a:uFill>
            </a:endParaRP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424242"/>
              </a:solidFill>
              <a:uFill>
                <a:solidFill/>
              </a:uFill>
            </a:endParaRP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424242"/>
              </a:solidFill>
              <a:uFill>
                <a:solidFill/>
              </a:uFill>
            </a:endParaRP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424242"/>
              </a:solidFill>
              <a:uFill>
                <a:solidFill/>
              </a:uFill>
            </a:endParaRPr>
          </a:p>
          <a:p>
            <a:pPr marL="28573" marR="28573" defTabSz="642915">
              <a:spcBef>
                <a:spcPts val="1125"/>
              </a:spcBef>
              <a:buClr>
                <a:srgbClr val="000000"/>
              </a:buClr>
              <a:buFont typeface="Comic Sans MS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24242"/>
                </a:solidFill>
                <a:uFill>
                  <a:solidFill/>
                </a:uFill>
              </a:rPr>
              <a:t>c)	    -7b = -4				d)		</a:t>
            </a:r>
          </a:p>
        </p:txBody>
      </p:sp>
      <p:grpSp>
        <p:nvGrpSpPr>
          <p:cNvPr id="146" name="Group 146"/>
          <p:cNvGrpSpPr/>
          <p:nvPr/>
        </p:nvGrpSpPr>
        <p:grpSpPr>
          <a:xfrm>
            <a:off x="1341000" y="1667296"/>
            <a:ext cx="457201" cy="556221"/>
            <a:chOff x="0" y="0"/>
            <a:chExt cx="650240" cy="791068"/>
          </a:xfrm>
        </p:grpSpPr>
        <p:sp>
          <p:nvSpPr>
            <p:cNvPr id="144" name="Shape 144"/>
            <p:cNvSpPr/>
            <p:nvPr/>
          </p:nvSpPr>
          <p:spPr>
            <a:xfrm>
              <a:off x="0" y="0"/>
              <a:ext cx="650241" cy="225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79022" y="49671"/>
              <a:ext cx="461388" cy="7413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72248" tIns="72248" rIns="72248" bIns="72248" numCol="1" anchor="t">
              <a:no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424242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6</a:t>
              </a:r>
            </a:p>
          </p:txBody>
        </p:sp>
      </p:grpSp>
      <p:sp>
        <p:nvSpPr>
          <p:cNvPr id="147" name="Shape 147"/>
          <p:cNvSpPr/>
          <p:nvPr/>
        </p:nvSpPr>
        <p:spPr>
          <a:xfrm>
            <a:off x="1517894" y="2303845"/>
            <a:ext cx="858600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941751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3 = x</a:t>
            </a:r>
          </a:p>
        </p:txBody>
      </p:sp>
      <p:sp>
        <p:nvSpPr>
          <p:cNvPr id="148" name="Shape 148"/>
          <p:cNvSpPr/>
          <p:nvPr/>
        </p:nvSpPr>
        <p:spPr>
          <a:xfrm>
            <a:off x="5313743" y="1189475"/>
            <a:ext cx="526102" cy="518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2 ·</a:t>
            </a:r>
          </a:p>
        </p:txBody>
      </p:sp>
      <p:sp>
        <p:nvSpPr>
          <p:cNvPr id="149" name="Shape 149"/>
          <p:cNvSpPr/>
          <p:nvPr/>
        </p:nvSpPr>
        <p:spPr>
          <a:xfrm>
            <a:off x="7038950" y="1189475"/>
            <a:ext cx="526102" cy="518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· 2</a:t>
            </a:r>
          </a:p>
        </p:txBody>
      </p:sp>
      <p:sp>
        <p:nvSpPr>
          <p:cNvPr id="150" name="Shape 150"/>
          <p:cNvSpPr/>
          <p:nvPr/>
        </p:nvSpPr>
        <p:spPr>
          <a:xfrm>
            <a:off x="6116531" y="2303845"/>
            <a:ext cx="1021429" cy="518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941751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y = 16</a:t>
            </a:r>
          </a:p>
        </p:txBody>
      </p:sp>
      <p:grpSp>
        <p:nvGrpSpPr>
          <p:cNvPr id="153" name="Group 153"/>
          <p:cNvGrpSpPr/>
          <p:nvPr/>
        </p:nvGrpSpPr>
        <p:grpSpPr>
          <a:xfrm>
            <a:off x="2088252" y="5062365"/>
            <a:ext cx="508507" cy="561405"/>
            <a:chOff x="0" y="0"/>
            <a:chExt cx="723208" cy="798441"/>
          </a:xfrm>
        </p:grpSpPr>
        <p:sp>
          <p:nvSpPr>
            <p:cNvPr id="151" name="Shape 151"/>
            <p:cNvSpPr/>
            <p:nvPr/>
          </p:nvSpPr>
          <p:spPr>
            <a:xfrm>
              <a:off x="0" y="0"/>
              <a:ext cx="723208" cy="798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72248" tIns="72248" rIns="72248" bIns="72248" numCol="1" anchor="t">
              <a:sp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424242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-7</a:t>
              </a:r>
            </a:p>
          </p:txBody>
        </p:sp>
        <p:sp>
          <p:nvSpPr>
            <p:cNvPr id="152" name="Shape 152"/>
            <p:cNvSpPr/>
            <p:nvPr/>
          </p:nvSpPr>
          <p:spPr>
            <a:xfrm>
              <a:off x="22577" y="15804"/>
              <a:ext cx="650241" cy="225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154" name="Shape 154"/>
          <p:cNvSpPr/>
          <p:nvPr/>
        </p:nvSpPr>
        <p:spPr>
          <a:xfrm>
            <a:off x="5343338" y="4517814"/>
            <a:ext cx="63491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-5 ·</a:t>
            </a:r>
          </a:p>
        </p:txBody>
      </p:sp>
      <p:sp>
        <p:nvSpPr>
          <p:cNvPr id="155" name="Shape 155"/>
          <p:cNvSpPr/>
          <p:nvPr/>
        </p:nvSpPr>
        <p:spPr>
          <a:xfrm>
            <a:off x="7200780" y="4499955"/>
            <a:ext cx="63491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424242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· -5</a:t>
            </a:r>
          </a:p>
        </p:txBody>
      </p:sp>
      <p:sp>
        <p:nvSpPr>
          <p:cNvPr id="156" name="Shape 156"/>
          <p:cNvSpPr/>
          <p:nvPr/>
        </p:nvSpPr>
        <p:spPr>
          <a:xfrm>
            <a:off x="5617134" y="5342656"/>
            <a:ext cx="127531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798" tIns="50798" rIns="50798" bIns="50798">
            <a:spAutoFit/>
          </a:bodyPr>
          <a:lstStyle>
            <a:lvl1pPr marL="40639" marR="40639" algn="l" defTabSz="914400">
              <a:buClr>
                <a:srgbClr val="000000"/>
              </a:buClr>
              <a:buFont typeface="Comic Sans MS"/>
              <a:defRPr sz="3900">
                <a:solidFill>
                  <a:srgbClr val="941751"/>
                </a:solidFill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700"/>
              <a:t>-100 = r</a:t>
            </a:r>
          </a:p>
        </p:txBody>
      </p:sp>
      <p:sp>
        <p:nvSpPr>
          <p:cNvPr id="157" name="Shape 157"/>
          <p:cNvSpPr/>
          <p:nvPr/>
        </p:nvSpPr>
        <p:spPr>
          <a:xfrm>
            <a:off x="1944540" y="1240358"/>
            <a:ext cx="5309" cy="2366815"/>
          </a:xfrm>
          <a:prstGeom prst="line">
            <a:avLst/>
          </a:prstGeom>
          <a:ln w="12700">
            <a:solidFill>
              <a:srgbClr val="424242"/>
            </a:solidFill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6529403" y="1240358"/>
            <a:ext cx="5309" cy="2366815"/>
          </a:xfrm>
          <a:prstGeom prst="line">
            <a:avLst/>
          </a:prstGeom>
          <a:ln w="12700">
            <a:solidFill>
              <a:srgbClr val="424242"/>
            </a:solidFill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 flipH="1">
            <a:off x="1973984" y="4636534"/>
            <a:ext cx="1" cy="1932946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162" name="Group 162"/>
          <p:cNvGrpSpPr/>
          <p:nvPr/>
        </p:nvGrpSpPr>
        <p:grpSpPr>
          <a:xfrm>
            <a:off x="2096190" y="1641078"/>
            <a:ext cx="457201" cy="556221"/>
            <a:chOff x="0" y="0"/>
            <a:chExt cx="650240" cy="791068"/>
          </a:xfrm>
        </p:grpSpPr>
        <p:sp>
          <p:nvSpPr>
            <p:cNvPr id="160" name="Shape 160"/>
            <p:cNvSpPr/>
            <p:nvPr/>
          </p:nvSpPr>
          <p:spPr>
            <a:xfrm>
              <a:off x="0" y="0"/>
              <a:ext cx="650241" cy="225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79022" y="49671"/>
              <a:ext cx="461388" cy="7413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72248" tIns="72248" rIns="72248" bIns="72248" numCol="1" anchor="t">
              <a:no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424242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6</a:t>
              </a:r>
            </a:p>
          </p:txBody>
        </p:sp>
      </p:grpSp>
      <p:grpSp>
        <p:nvGrpSpPr>
          <p:cNvPr id="167" name="Group 167"/>
          <p:cNvGrpSpPr/>
          <p:nvPr/>
        </p:nvGrpSpPr>
        <p:grpSpPr>
          <a:xfrm>
            <a:off x="5832628" y="943748"/>
            <a:ext cx="1083287" cy="1012154"/>
            <a:chOff x="0" y="-26105"/>
            <a:chExt cx="1540673" cy="1439507"/>
          </a:xfrm>
        </p:grpSpPr>
        <p:sp>
          <p:nvSpPr>
            <p:cNvPr id="163" name="Shape 163"/>
            <p:cNvSpPr/>
            <p:nvPr/>
          </p:nvSpPr>
          <p:spPr>
            <a:xfrm>
              <a:off x="194109" y="-26105"/>
              <a:ext cx="369331" cy="736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900">
                  <a:solidFill>
                    <a:srgbClr val="424242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/>
                <a:t>y</a:t>
              </a:r>
            </a:p>
          </p:txBody>
        </p:sp>
        <p:sp>
          <p:nvSpPr>
            <p:cNvPr id="164" name="Shape 164"/>
            <p:cNvSpPr/>
            <p:nvPr/>
          </p:nvSpPr>
          <p:spPr>
            <a:xfrm>
              <a:off x="185195" y="676562"/>
              <a:ext cx="394410" cy="736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900">
                  <a:solidFill>
                    <a:srgbClr val="424242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/>
                <a:t>2</a:t>
              </a:r>
            </a:p>
          </p:txBody>
        </p:sp>
        <p:sp>
          <p:nvSpPr>
            <p:cNvPr id="165" name="Shape 165"/>
            <p:cNvSpPr/>
            <p:nvPr/>
          </p:nvSpPr>
          <p:spPr>
            <a:xfrm>
              <a:off x="788331" y="314062"/>
              <a:ext cx="752342" cy="736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900">
                  <a:solidFill>
                    <a:srgbClr val="424242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/>
                <a:t>= 8</a:t>
              </a:r>
            </a:p>
          </p:txBody>
        </p:sp>
        <p:sp>
          <p:nvSpPr>
            <p:cNvPr id="166" name="Shape 166"/>
            <p:cNvSpPr/>
            <p:nvPr/>
          </p:nvSpPr>
          <p:spPr>
            <a:xfrm>
              <a:off x="0" y="735431"/>
              <a:ext cx="650240" cy="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000">
                  <a:effectLst>
                    <a:outerShdw blurRad="25400" dist="25400" dir="2388334" rotWithShape="0">
                      <a:srgbClr val="000000">
                        <a:alpha val="7931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0" name="Group 170"/>
          <p:cNvGrpSpPr/>
          <p:nvPr/>
        </p:nvGrpSpPr>
        <p:grpSpPr>
          <a:xfrm>
            <a:off x="1333062" y="5062365"/>
            <a:ext cx="508507" cy="561405"/>
            <a:chOff x="0" y="0"/>
            <a:chExt cx="723208" cy="798441"/>
          </a:xfrm>
        </p:grpSpPr>
        <p:sp>
          <p:nvSpPr>
            <p:cNvPr id="168" name="Shape 168"/>
            <p:cNvSpPr/>
            <p:nvPr/>
          </p:nvSpPr>
          <p:spPr>
            <a:xfrm>
              <a:off x="0" y="0"/>
              <a:ext cx="723208" cy="798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72248" tIns="72248" rIns="72248" bIns="72248" numCol="1" anchor="t">
              <a:sp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424242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-7</a:t>
              </a:r>
            </a:p>
          </p:txBody>
        </p:sp>
        <p:sp>
          <p:nvSpPr>
            <p:cNvPr id="169" name="Shape 169"/>
            <p:cNvSpPr/>
            <p:nvPr/>
          </p:nvSpPr>
          <p:spPr>
            <a:xfrm>
              <a:off x="22577" y="15804"/>
              <a:ext cx="650241" cy="225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176" name="Group 176"/>
          <p:cNvGrpSpPr/>
          <p:nvPr/>
        </p:nvGrpSpPr>
        <p:grpSpPr>
          <a:xfrm>
            <a:off x="1549730" y="5523717"/>
            <a:ext cx="1049302" cy="1012155"/>
            <a:chOff x="0" y="-26105"/>
            <a:chExt cx="1492338" cy="1439507"/>
          </a:xfrm>
        </p:grpSpPr>
        <p:sp>
          <p:nvSpPr>
            <p:cNvPr id="171" name="Shape 171"/>
            <p:cNvSpPr/>
            <p:nvPr/>
          </p:nvSpPr>
          <p:spPr>
            <a:xfrm>
              <a:off x="0" y="329883"/>
              <a:ext cx="1028966" cy="798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72248" tIns="72248" rIns="72248" bIns="72248" numCol="1" anchor="t">
              <a:spAutoFit/>
            </a:bodyPr>
            <a:lstStyle>
              <a:lvl1pPr marL="40639" marR="40639" algn="l" defTabSz="914400">
                <a:buClr>
                  <a:srgbClr val="000000"/>
                </a:buClr>
                <a:buFont typeface="Comic Sans MS"/>
                <a:defRPr sz="3900">
                  <a:solidFill>
                    <a:srgbClr val="941751"/>
                  </a:solidFill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700"/>
                <a:t>b = </a:t>
              </a:r>
            </a:p>
          </p:txBody>
        </p:sp>
        <p:grpSp>
          <p:nvGrpSpPr>
            <p:cNvPr id="175" name="Group 175"/>
            <p:cNvGrpSpPr/>
            <p:nvPr/>
          </p:nvGrpSpPr>
          <p:grpSpPr>
            <a:xfrm>
              <a:off x="842097" y="-26105"/>
              <a:ext cx="650241" cy="1439507"/>
              <a:chOff x="0" y="-26105"/>
              <a:chExt cx="650240" cy="1439506"/>
            </a:xfrm>
          </p:grpSpPr>
          <p:sp>
            <p:nvSpPr>
              <p:cNvPr id="172" name="Shape 172"/>
              <p:cNvSpPr/>
              <p:nvPr/>
            </p:nvSpPr>
            <p:spPr>
              <a:xfrm>
                <a:off x="185194" y="-26105"/>
                <a:ext cx="394409" cy="7368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900">
                    <a:solidFill>
                      <a:srgbClr val="941751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700"/>
                  <a:t>4</a:t>
                </a:r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185194" y="676562"/>
                <a:ext cx="394409" cy="7368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900">
                    <a:solidFill>
                      <a:srgbClr val="941751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700"/>
                  <a:t>7</a:t>
                </a:r>
              </a:p>
            </p:txBody>
          </p:sp>
          <p:sp>
            <p:nvSpPr>
              <p:cNvPr id="174" name="Shape 174"/>
              <p:cNvSpPr/>
              <p:nvPr/>
            </p:nvSpPr>
            <p:spPr>
              <a:xfrm>
                <a:off x="0" y="735431"/>
                <a:ext cx="650240" cy="1"/>
              </a:xfrm>
              <a:prstGeom prst="line">
                <a:avLst/>
              </a:prstGeom>
              <a:noFill/>
              <a:ln w="38100" cap="flat">
                <a:solidFill>
                  <a:srgbClr val="941751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000">
                    <a:effectLst>
                      <a:outerShdw blurRad="25400" dist="25400" dir="2388334" rotWithShape="0">
                        <a:srgbClr val="000000">
                          <a:alpha val="7931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  <p:grpSp>
        <p:nvGrpSpPr>
          <p:cNvPr id="181" name="Group 181"/>
          <p:cNvGrpSpPr/>
          <p:nvPr/>
        </p:nvGrpSpPr>
        <p:grpSpPr>
          <a:xfrm>
            <a:off x="5903652" y="4254228"/>
            <a:ext cx="1242572" cy="1012154"/>
            <a:chOff x="-1116971" y="-26105"/>
            <a:chExt cx="1767211" cy="1439507"/>
          </a:xfrm>
        </p:grpSpPr>
        <p:sp>
          <p:nvSpPr>
            <p:cNvPr id="177" name="Shape 177"/>
            <p:cNvSpPr/>
            <p:nvPr/>
          </p:nvSpPr>
          <p:spPr>
            <a:xfrm>
              <a:off x="221598" y="-26105"/>
              <a:ext cx="316896" cy="736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900">
                  <a:solidFill>
                    <a:srgbClr val="424242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/>
                <a:t>r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93563" y="676562"/>
              <a:ext cx="544878" cy="736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900">
                  <a:solidFill>
                    <a:srgbClr val="424242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/>
                <a:t>-5</a:t>
              </a:r>
            </a:p>
          </p:txBody>
        </p:sp>
        <p:sp>
          <p:nvSpPr>
            <p:cNvPr id="179" name="Shape 179"/>
            <p:cNvSpPr/>
            <p:nvPr/>
          </p:nvSpPr>
          <p:spPr>
            <a:xfrm>
              <a:off x="-1116971" y="367011"/>
              <a:ext cx="1112553" cy="736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900">
                  <a:solidFill>
                    <a:srgbClr val="424242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/>
                <a:t>20 = </a:t>
              </a:r>
            </a:p>
          </p:txBody>
        </p:sp>
        <p:sp>
          <p:nvSpPr>
            <p:cNvPr id="180" name="Shape 180"/>
            <p:cNvSpPr/>
            <p:nvPr/>
          </p:nvSpPr>
          <p:spPr>
            <a:xfrm>
              <a:off x="0" y="735431"/>
              <a:ext cx="650240" cy="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000">
                  <a:effectLst>
                    <a:outerShdw blurRad="25400" dist="25400" dir="2388334" rotWithShape="0">
                      <a:srgbClr val="000000">
                        <a:alpha val="7931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82" name="Shape 182"/>
          <p:cNvSpPr/>
          <p:nvPr/>
        </p:nvSpPr>
        <p:spPr>
          <a:xfrm flipH="1">
            <a:off x="6507078" y="4636534"/>
            <a:ext cx="1" cy="1932946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83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688" y="5422900"/>
            <a:ext cx="915988" cy="13589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9156657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 advAuto="0"/>
      <p:bldP spid="147" grpId="0" animBg="1" advAuto="0"/>
      <p:bldP spid="148" grpId="0" animBg="1" advAuto="0"/>
      <p:bldP spid="149" grpId="0" animBg="1" advAuto="0"/>
      <p:bldP spid="150" grpId="0" animBg="1" advAuto="0"/>
      <p:bldP spid="153" grpId="0" animBg="1" advAuto="0"/>
      <p:bldP spid="154" grpId="0" animBg="1" advAuto="0"/>
      <p:bldP spid="155" grpId="0" animBg="1" advAuto="0"/>
      <p:bldP spid="156" grpId="0" animBg="1" advAuto="0"/>
      <p:bldP spid="157" grpId="0" animBg="1" advAuto="0"/>
      <p:bldP spid="158" grpId="0" animBg="1" advAuto="0"/>
      <p:bldP spid="159" grpId="0" animBg="1" advAuto="0"/>
      <p:bldP spid="162" grpId="0" animBg="1" advAuto="0"/>
      <p:bldP spid="170" grpId="0" animBg="1" advAuto="0"/>
      <p:bldP spid="176" grpId="0" animBg="1" advAuto="0"/>
      <p:bldP spid="182" grpId="0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801</Words>
  <Application>Microsoft Office PowerPoint</Application>
  <PresentationFormat>On-screen Show (4:3)</PresentationFormat>
  <Paragraphs>199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ArialUnicodeMS</vt:lpstr>
      <vt:lpstr>Calibri</vt:lpstr>
      <vt:lpstr>Cambria Math</vt:lpstr>
      <vt:lpstr>Comic Sans MS</vt:lpstr>
      <vt:lpstr>Eras Medium ITC</vt:lpstr>
      <vt:lpstr>Helvetica</vt:lpstr>
      <vt:lpstr>Helvetica Neue Bold Condensed</vt:lpstr>
      <vt:lpstr>Wingdings</vt:lpstr>
      <vt:lpstr>Office Theme</vt:lpstr>
      <vt:lpstr>Math Journal 1-24</vt:lpstr>
      <vt:lpstr>Unit 3 Day 1: Solving One- and Two-Step Equations</vt:lpstr>
      <vt:lpstr>Vocabulary</vt:lpstr>
      <vt:lpstr>Checking Solutions</vt:lpstr>
      <vt:lpstr>Application Problem</vt:lpstr>
      <vt:lpstr>Inverse  Operations</vt:lpstr>
      <vt:lpstr>Steps to Solving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Day 1: Solving One- and Two-Step Equations</dc:title>
  <dc:creator>Kjell</dc:creator>
  <cp:lastModifiedBy>Kimberly Petway</cp:lastModifiedBy>
  <cp:revision>15</cp:revision>
  <dcterms:created xsi:type="dcterms:W3CDTF">2014-09-18T02:19:57Z</dcterms:created>
  <dcterms:modified xsi:type="dcterms:W3CDTF">2019-01-22T18:16:11Z</dcterms:modified>
</cp:coreProperties>
</file>